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notesSlides/notesSlide15.xml" ContentType="application/vnd.openxmlformats-officedocument.presentationml.notes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notesSlides/notesSlide12.xml" ContentType="application/vnd.openxmlformats-officedocument.presentationml.notesSlide+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906000" cy="6858000" type="A4"/>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78" d="100"/>
          <a:sy n="78" d="100"/>
        </p:scale>
        <p:origin x="1500" y="54"/>
      </p:cViewPr>
      <p:guideLst>
        <p:guide pos="312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esProps" Target="presProps.xml" /><Relationship Id="rId23" Type="http://schemas.openxmlformats.org/officeDocument/2006/relationships/tableStyles" Target="tableStyles.xml" /><Relationship Id="rId24"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869330388"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985265546"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A6C63064-BF8E-4574-B882-6C6DF0675E7E}" type="datetimeFigureOut">
              <a:rPr lang="fr-FR"/>
              <a:t>31/03/2025</a:t>
            </a:fld>
            <a:endParaRPr lang="fr-FR"/>
          </a:p>
        </p:txBody>
      </p:sp>
      <p:sp>
        <p:nvSpPr>
          <p:cNvPr id="1845431490" name="Espace réservé de l'image des diapositives 3"/>
          <p:cNvSpPr>
            <a:spLocks noChangeAspect="1" noGrp="1" noRot="1"/>
          </p:cNvSpPr>
          <p:nvPr>
            <p:ph type="sldImg" idx="2"/>
          </p:nvPr>
        </p:nvSpPr>
        <p:spPr bwMode="auto">
          <a:xfrm>
            <a:off x="1200150" y="1143000"/>
            <a:ext cx="44577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1289904660"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95282785"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173495217"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A4309831-81C2-462C-9D63-6A9511ADBE48}"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54200083" name="Slide Image Placeholder 1"/>
          <p:cNvSpPr>
            <a:spLocks noChangeAspect="1" noGrp="1" noRot="1"/>
          </p:cNvSpPr>
          <p:nvPr>
            <p:ph type="sldImg"/>
          </p:nvPr>
        </p:nvSpPr>
        <p:spPr bwMode="auto"/>
      </p:sp>
      <p:sp>
        <p:nvSpPr>
          <p:cNvPr id="1056131532" name="Notes Placeholder 2"/>
          <p:cNvSpPr>
            <a:spLocks noGrp="1"/>
          </p:cNvSpPr>
          <p:nvPr>
            <p:ph type="body" idx="1"/>
          </p:nvPr>
        </p:nvSpPr>
        <p:spPr bwMode="auto"/>
        <p:txBody>
          <a:bodyPr/>
          <a:lstStyle/>
          <a:p>
            <a:pPr>
              <a:defRPr/>
            </a:pPr>
            <a:endParaRPr/>
          </a:p>
        </p:txBody>
      </p:sp>
      <p:sp>
        <p:nvSpPr>
          <p:cNvPr id="1739473294" name="Slide Number Placeholder 3"/>
          <p:cNvSpPr>
            <a:spLocks noGrp="1"/>
          </p:cNvSpPr>
          <p:nvPr>
            <p:ph type="sldNum" sz="quarter" idx="10"/>
          </p:nvPr>
        </p:nvSpPr>
        <p:spPr bwMode="auto"/>
        <p:txBody>
          <a:bodyPr/>
          <a:lstStyle/>
          <a:p>
            <a:pPr>
              <a:defRPr/>
            </a:pPr>
            <a:fld id="{0F3CB65D-6A53-4A8A-880A-768A325D6872}" type="slidenum">
              <a:rPr/>
              <a:t>1</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55029106" name="Slide Image Placeholder 1"/>
          <p:cNvSpPr>
            <a:spLocks noChangeAspect="1" noGrp="1" noRot="1"/>
          </p:cNvSpPr>
          <p:nvPr>
            <p:ph type="sldImg"/>
          </p:nvPr>
        </p:nvSpPr>
        <p:spPr bwMode="auto"/>
      </p:sp>
      <p:sp>
        <p:nvSpPr>
          <p:cNvPr id="408907239" name="Notes Placeholder 2"/>
          <p:cNvSpPr>
            <a:spLocks noGrp="1"/>
          </p:cNvSpPr>
          <p:nvPr>
            <p:ph type="body" idx="1"/>
          </p:nvPr>
        </p:nvSpPr>
        <p:spPr bwMode="auto"/>
        <p:txBody>
          <a:bodyPr/>
          <a:lstStyle/>
          <a:p>
            <a:pPr>
              <a:defRPr/>
            </a:pPr>
            <a:r>
              <a:rPr lang="fr-FR" sz="1200" b="0" i="0" u="none" strike="noStrike" cap="none" spc="0">
                <a:solidFill>
                  <a:schemeClr val="tx1"/>
                </a:solidFill>
                <a:latin typeface="Calibri"/>
                <a:ea typeface="Calibri"/>
                <a:cs typeface="Calibri"/>
              </a:rPr>
              <a:t>: l’objectif est de</a:t>
            </a:r>
            <a:r>
              <a:rPr lang="fr-FR" sz="1200" b="0" i="0" u="none" strike="noStrike" cap="none" spc="0">
                <a:solidFill>
                  <a:schemeClr val="tx1"/>
                </a:solidFill>
                <a:latin typeface="Calibri"/>
                <a:ea typeface="Calibri"/>
                <a:cs typeface="Calibri"/>
              </a:rPr>
              <a:t> faire le plus de </a:t>
            </a:r>
            <a:r>
              <a:rPr lang="fr-FR" sz="1200" b="0" i="0" u="none" strike="noStrike" cap="none" spc="0">
                <a:solidFill>
                  <a:schemeClr val="tx1"/>
                </a:solidFill>
                <a:latin typeface="Calibri"/>
                <a:ea typeface="Calibri"/>
                <a:cs typeface="Calibri"/>
              </a:rPr>
              <a:t>kilomètres possible ensemble, faire gagner votre </a:t>
            </a:r>
            <a:r>
              <a:rPr lang="fr-FR" sz="1200" b="0" i="0" u="none" strike="noStrike" cap="none" spc="0">
                <a:solidFill>
                  <a:schemeClr val="tx1"/>
                </a:solidFill>
                <a:latin typeface="Calibri"/>
                <a:ea typeface="Calibri"/>
                <a:cs typeface="Calibri"/>
              </a:rPr>
              <a:t>communauté et adopter de nouvelles habitudes à vélo</a:t>
            </a:r>
            <a:r>
              <a:rPr lang="en-US" sz="1200" b="0" i="0" u="none" strike="noStrike" cap="none" spc="0">
                <a:solidFill>
                  <a:schemeClr val="tx1"/>
                </a:solidFill>
                <a:latin typeface="Calibri"/>
                <a:ea typeface="Calibri"/>
                <a:cs typeface="Calibri"/>
              </a:rPr>
              <a:t>. </a:t>
            </a:r>
            <a:endParaRPr sz="1200" b="0" i="0" u="none" strike="noStrike" cap="none" spc="0">
              <a:solidFill>
                <a:schemeClr val="tx1"/>
              </a:solidFill>
              <a:latin typeface="Calibri"/>
              <a:cs typeface="Calibri"/>
            </a:endParaRPr>
          </a:p>
        </p:txBody>
      </p:sp>
      <p:sp>
        <p:nvSpPr>
          <p:cNvPr id="715311613" name="Slide Number Placeholder 3"/>
          <p:cNvSpPr>
            <a:spLocks noGrp="1"/>
          </p:cNvSpPr>
          <p:nvPr>
            <p:ph type="sldNum" sz="quarter" idx="10"/>
          </p:nvPr>
        </p:nvSpPr>
        <p:spPr bwMode="auto"/>
        <p:txBody>
          <a:bodyPr/>
          <a:lstStyle/>
          <a:p>
            <a:pPr>
              <a:defRPr/>
            </a:pPr>
            <a:fld id="{4654937E-876A-9CF9-E694-736F5A833589}"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53691092" name="Slide Image Placeholder 1"/>
          <p:cNvSpPr>
            <a:spLocks noChangeAspect="1" noGrp="1" noRot="1"/>
          </p:cNvSpPr>
          <p:nvPr>
            <p:ph type="sldImg"/>
          </p:nvPr>
        </p:nvSpPr>
        <p:spPr bwMode="auto"/>
      </p:sp>
      <p:sp>
        <p:nvSpPr>
          <p:cNvPr id="1821703287" name="Notes Placeholder 2"/>
          <p:cNvSpPr>
            <a:spLocks noGrp="1"/>
          </p:cNvSpPr>
          <p:nvPr>
            <p:ph type="body" idx="1"/>
          </p:nvPr>
        </p:nvSpPr>
        <p:spPr bwMode="auto"/>
        <p:txBody>
          <a:bodyPr/>
          <a:lstStyle/>
          <a:p>
            <a:pPr>
              <a:defRPr/>
            </a:pPr>
            <a:endParaRPr/>
          </a:p>
        </p:txBody>
      </p:sp>
      <p:sp>
        <p:nvSpPr>
          <p:cNvPr id="1907975710" name="Slide Number Placeholder 3"/>
          <p:cNvSpPr>
            <a:spLocks noGrp="1"/>
          </p:cNvSpPr>
          <p:nvPr>
            <p:ph type="sldNum" sz="quarter" idx="10"/>
          </p:nvPr>
        </p:nvSpPr>
        <p:spPr bwMode="auto"/>
        <p:txBody>
          <a:bodyPr/>
          <a:lstStyle/>
          <a:p>
            <a:pPr>
              <a:defRPr/>
            </a:pPr>
            <a:fld id="{898AFC76-5407-AE58-1E07-B7837B5D78C6}" type="slidenum">
              <a:rPr/>
              <a:t>13</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E05EFBD-B931-2D5B-08D6-1401047E63F1}"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08639380" name="Slide Image Placeholder 1"/>
          <p:cNvSpPr>
            <a:spLocks noChangeAspect="1" noGrp="1" noRot="1"/>
          </p:cNvSpPr>
          <p:nvPr>
            <p:ph type="sldImg"/>
          </p:nvPr>
        </p:nvSpPr>
        <p:spPr bwMode="auto"/>
      </p:sp>
      <p:sp>
        <p:nvSpPr>
          <p:cNvPr id="521841097" name="Notes Placeholder 2"/>
          <p:cNvSpPr>
            <a:spLocks noGrp="1"/>
          </p:cNvSpPr>
          <p:nvPr>
            <p:ph type="body" idx="1"/>
          </p:nvPr>
        </p:nvSpPr>
        <p:spPr bwMode="auto"/>
        <p:txBody>
          <a:bodyPr/>
          <a:lstStyle/>
          <a:p>
            <a:pPr>
              <a:defRPr/>
            </a:pPr>
            <a:endParaRPr/>
          </a:p>
        </p:txBody>
      </p:sp>
      <p:sp>
        <p:nvSpPr>
          <p:cNvPr id="722749047" name="Slide Number Placeholder 3"/>
          <p:cNvSpPr>
            <a:spLocks noGrp="1"/>
          </p:cNvSpPr>
          <p:nvPr>
            <p:ph type="sldNum" sz="quarter" idx="10"/>
          </p:nvPr>
        </p:nvSpPr>
        <p:spPr bwMode="auto"/>
        <p:txBody>
          <a:bodyPr/>
          <a:lstStyle/>
          <a:p>
            <a:pPr>
              <a:defRPr/>
            </a:pPr>
            <a:fld id="{80D0CBC9-FEBF-7A17-F570-02084A87EEB6}"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47426090" name="Slide Image Placeholder 1"/>
          <p:cNvSpPr>
            <a:spLocks noChangeAspect="1" noGrp="1" noRot="1"/>
          </p:cNvSpPr>
          <p:nvPr>
            <p:ph type="sldImg"/>
          </p:nvPr>
        </p:nvSpPr>
        <p:spPr bwMode="auto"/>
      </p:sp>
      <p:sp>
        <p:nvSpPr>
          <p:cNvPr id="1158235380" name="Notes Placeholder 2"/>
          <p:cNvSpPr>
            <a:spLocks noGrp="1"/>
          </p:cNvSpPr>
          <p:nvPr>
            <p:ph type="body" idx="1"/>
          </p:nvPr>
        </p:nvSpPr>
        <p:spPr bwMode="auto"/>
        <p:txBody>
          <a:bodyPr/>
          <a:lstStyle/>
          <a:p>
            <a:pPr>
              <a:defRPr/>
            </a:pPr>
            <a:endParaRPr/>
          </a:p>
        </p:txBody>
      </p:sp>
      <p:sp>
        <p:nvSpPr>
          <p:cNvPr id="1206531029" name="Slide Number Placeholder 3"/>
          <p:cNvSpPr>
            <a:spLocks noGrp="1"/>
          </p:cNvSpPr>
          <p:nvPr>
            <p:ph type="sldNum" sz="quarter" idx="10"/>
          </p:nvPr>
        </p:nvSpPr>
        <p:spPr bwMode="auto"/>
        <p:txBody>
          <a:bodyPr/>
          <a:lstStyle/>
          <a:p>
            <a:pPr>
              <a:defRPr/>
            </a:pPr>
            <a:fld id="{898AFC76-5407-AE58-1E07-B7837B5D78C6}" type="slidenum">
              <a:rPr/>
              <a:t>14</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54354734" name="Slide Image Placeholder 1"/>
          <p:cNvSpPr>
            <a:spLocks noChangeAspect="1" noGrp="1" noRot="1"/>
          </p:cNvSpPr>
          <p:nvPr>
            <p:ph type="sldImg"/>
          </p:nvPr>
        </p:nvSpPr>
        <p:spPr bwMode="auto"/>
      </p:sp>
      <p:sp>
        <p:nvSpPr>
          <p:cNvPr id="1624548774" name="Notes Placeholder 2"/>
          <p:cNvSpPr>
            <a:spLocks noGrp="1"/>
          </p:cNvSpPr>
          <p:nvPr>
            <p:ph type="body" idx="1"/>
          </p:nvPr>
        </p:nvSpPr>
        <p:spPr bwMode="auto"/>
        <p:txBody>
          <a:bodyPr/>
          <a:lstStyle/>
          <a:p>
            <a:pPr>
              <a:defRPr/>
            </a:pPr>
            <a:endParaRPr/>
          </a:p>
        </p:txBody>
      </p:sp>
      <p:sp>
        <p:nvSpPr>
          <p:cNvPr id="1548345024" name="Slide Number Placeholder 3"/>
          <p:cNvSpPr>
            <a:spLocks noGrp="1"/>
          </p:cNvSpPr>
          <p:nvPr>
            <p:ph type="sldNum" sz="quarter" idx="10"/>
          </p:nvPr>
        </p:nvSpPr>
        <p:spPr bwMode="auto"/>
        <p:txBody>
          <a:bodyPr/>
          <a:lstStyle/>
          <a:p>
            <a:pPr>
              <a:defRPr/>
            </a:pPr>
            <a:fld id="{898AFC76-5407-AE58-1E07-B7837B5D78C6}" type="slidenum">
              <a:rPr/>
              <a:t>15</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98001848" name="Slide Image Placeholder 1"/>
          <p:cNvSpPr>
            <a:spLocks noChangeAspect="1" noGrp="1" noRot="1"/>
          </p:cNvSpPr>
          <p:nvPr>
            <p:ph type="sldImg"/>
          </p:nvPr>
        </p:nvSpPr>
        <p:spPr bwMode="auto"/>
      </p:sp>
      <p:sp>
        <p:nvSpPr>
          <p:cNvPr id="1746686922" name="Notes Placeholder 2"/>
          <p:cNvSpPr>
            <a:spLocks noGrp="1"/>
          </p:cNvSpPr>
          <p:nvPr>
            <p:ph type="body" idx="1"/>
          </p:nvPr>
        </p:nvSpPr>
        <p:spPr bwMode="auto"/>
        <p:txBody>
          <a:bodyPr/>
          <a:lstStyle/>
          <a:p>
            <a:pPr>
              <a:defRPr/>
            </a:pPr>
            <a:endParaRPr/>
          </a:p>
        </p:txBody>
      </p:sp>
      <p:sp>
        <p:nvSpPr>
          <p:cNvPr id="526285758" name="Slide Number Placeholder 3"/>
          <p:cNvSpPr>
            <a:spLocks noGrp="1"/>
          </p:cNvSpPr>
          <p:nvPr>
            <p:ph type="sldNum" sz="quarter" idx="10"/>
          </p:nvPr>
        </p:nvSpPr>
        <p:spPr bwMode="auto"/>
        <p:txBody>
          <a:bodyPr/>
          <a:lstStyle/>
          <a:p>
            <a:pPr>
              <a:defRPr/>
            </a:pPr>
            <a:fld id="{A8051A9C-94A2-26E1-113D-E84AE6D9D178}" type="slidenum">
              <a:rPr/>
              <a:t>20</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89913704" name="Slide Image Placeholder 1"/>
          <p:cNvSpPr>
            <a:spLocks noChangeAspect="1" noGrp="1" noRot="1"/>
          </p:cNvSpPr>
          <p:nvPr>
            <p:ph type="sldImg"/>
          </p:nvPr>
        </p:nvSpPr>
        <p:spPr bwMode="auto"/>
      </p:sp>
      <p:sp>
        <p:nvSpPr>
          <p:cNvPr id="730228937" name="Notes Placeholder 2"/>
          <p:cNvSpPr>
            <a:spLocks noGrp="1"/>
          </p:cNvSpPr>
          <p:nvPr>
            <p:ph type="body" idx="1"/>
          </p:nvPr>
        </p:nvSpPr>
        <p:spPr bwMode="auto"/>
        <p:txBody>
          <a:bodyPr/>
          <a:lstStyle/>
          <a:p>
            <a:pPr>
              <a:defRPr/>
            </a:pPr>
            <a:endParaRPr/>
          </a:p>
        </p:txBody>
      </p:sp>
      <p:sp>
        <p:nvSpPr>
          <p:cNvPr id="1879599890" name="Slide Number Placeholder 3"/>
          <p:cNvSpPr>
            <a:spLocks noGrp="1"/>
          </p:cNvSpPr>
          <p:nvPr>
            <p:ph type="sldNum" sz="quarter" idx="10"/>
          </p:nvPr>
        </p:nvSpPr>
        <p:spPr bwMode="auto"/>
        <p:txBody>
          <a:bodyPr/>
          <a:lstStyle/>
          <a:p>
            <a:pPr>
              <a:defRPr/>
            </a:pPr>
            <a:fld id="{CBDC3375-9DCB-3D90-0FCA-77DF196E82B4}" type="slidenum">
              <a:rPr/>
              <a:t>21</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8916761" name="Espace réservé de l'image des diapositives 1"/>
          <p:cNvSpPr>
            <a:spLocks noChangeAspect="1" noGrp="1" noRot="1"/>
          </p:cNvSpPr>
          <p:nvPr>
            <p:ph type="sldImg"/>
          </p:nvPr>
        </p:nvSpPr>
        <p:spPr bwMode="auto"/>
      </p:sp>
      <p:sp>
        <p:nvSpPr>
          <p:cNvPr id="797069185" name="Espace réservé des notes 2"/>
          <p:cNvSpPr>
            <a:spLocks noGrp="1"/>
          </p:cNvSpPr>
          <p:nvPr>
            <p:ph type="body" idx="1"/>
          </p:nvPr>
        </p:nvSpPr>
        <p:spPr bwMode="auto"/>
        <p:txBody>
          <a:bodyPr/>
          <a:lstStyle/>
          <a:p>
            <a:pPr>
              <a:defRPr/>
            </a:pPr>
            <a:r>
              <a:rPr lang="fr-FR"/>
              <a:t>Biais du BVC :</a:t>
            </a:r>
            <a:endParaRPr/>
          </a:p>
          <a:p>
            <a:pPr marL="171450" indent="-171450">
              <a:buFontTx/>
              <a:buChar char="-"/>
              <a:defRPr/>
            </a:pPr>
            <a:r>
              <a:rPr lang="fr-FR"/>
              <a:t>Représentativité : il manque des données sur certains territoires ou sur certaines catégories de population car elles n’y ont pas répondu</a:t>
            </a:r>
            <a:endParaRPr/>
          </a:p>
          <a:p>
            <a:pPr marL="171450" indent="-171450">
              <a:buFontTx/>
              <a:buChar char="-"/>
              <a:defRPr/>
            </a:pPr>
            <a:r>
              <a:rPr lang="fr-FR"/>
              <a:t>Diffusion : quand on superpose la carte des communes classées et la carte des assos membres (et territoires d’actions), c’est relativement similaire.</a:t>
            </a:r>
            <a:endParaRPr/>
          </a:p>
          <a:p>
            <a:pPr marL="171450" indent="-171450">
              <a:buFontTx/>
              <a:buChar char="-"/>
              <a:defRPr/>
            </a:pPr>
            <a:r>
              <a:rPr lang="fr-FR"/>
              <a:t>Méthodologique : par exemple certaines questions recueillent une opinion et mériteraient une question de validation / recroisement.</a:t>
            </a:r>
            <a:endParaRPr/>
          </a:p>
          <a:p>
            <a:pPr marL="171450" indent="-171450">
              <a:buFontTx/>
              <a:buChar char="-"/>
              <a:defRPr/>
            </a:pPr>
            <a:r>
              <a:rPr lang="fr-FR"/>
              <a:t>MAIS malgré ces biais : les conclusions de l’enquête 2021 étaient les mêmes que celle de l’enquête réalisée par opinion way pour la FUB sortie en même temps, sur un échantillon représentatif de la population française :  https://www.fub.fr/fub/actualites/publication-resultats-etude-opinionway-fub-francais-velo </a:t>
            </a:r>
            <a:endParaRPr/>
          </a:p>
        </p:txBody>
      </p:sp>
      <p:sp>
        <p:nvSpPr>
          <p:cNvPr id="1489735196" name="Espace réservé du numéro de diapositive 3"/>
          <p:cNvSpPr>
            <a:spLocks noGrp="1"/>
          </p:cNvSpPr>
          <p:nvPr>
            <p:ph type="sldNum" sz="quarter" idx="5"/>
          </p:nvPr>
        </p:nvSpPr>
        <p:spPr bwMode="auto"/>
        <p:txBody>
          <a:bodyPr/>
          <a:lstStyle/>
          <a:p>
            <a:pPr>
              <a:defRPr/>
            </a:pPr>
            <a:fld id="{A4309831-81C2-462C-9D63-6A9511ADBE48}" type="slidenum">
              <a:rPr lang="fr-FR"/>
              <a:t>2</a:t>
            </a:fld>
            <a:endParaRPr lang="fr-F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62869516" name="Slide Image Placeholder 1"/>
          <p:cNvSpPr>
            <a:spLocks noChangeAspect="1" noGrp="1" noRot="1"/>
          </p:cNvSpPr>
          <p:nvPr>
            <p:ph type="sldImg"/>
          </p:nvPr>
        </p:nvSpPr>
        <p:spPr bwMode="auto"/>
      </p:sp>
      <p:sp>
        <p:nvSpPr>
          <p:cNvPr id="516562230" name="Notes Placeholder 2"/>
          <p:cNvSpPr>
            <a:spLocks noGrp="1"/>
          </p:cNvSpPr>
          <p:nvPr>
            <p:ph type="body" idx="1"/>
          </p:nvPr>
        </p:nvSpPr>
        <p:spPr bwMode="auto"/>
        <p:txBody>
          <a:bodyPr/>
          <a:lstStyle/>
          <a:p>
            <a:pPr>
              <a:defRPr/>
            </a:pPr>
            <a:endParaRPr/>
          </a:p>
        </p:txBody>
      </p:sp>
      <p:sp>
        <p:nvSpPr>
          <p:cNvPr id="579231615" name="Slide Number Placeholder 3"/>
          <p:cNvSpPr>
            <a:spLocks noGrp="1"/>
          </p:cNvSpPr>
          <p:nvPr>
            <p:ph type="sldNum" sz="quarter" idx="10"/>
          </p:nvPr>
        </p:nvSpPr>
        <p:spPr bwMode="auto"/>
        <p:txBody>
          <a:bodyPr/>
          <a:lstStyle/>
          <a:p>
            <a:pPr>
              <a:defRPr/>
            </a:pPr>
            <a:fld id="{B63C6D46-5326-3010-D943-6D2AFC04F4E4}" type="slidenum">
              <a:rPr/>
              <a:t>6</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78590284" name="Slide Image Placeholder 1"/>
          <p:cNvSpPr>
            <a:spLocks noChangeAspect="1" noGrp="1" noRot="1"/>
          </p:cNvSpPr>
          <p:nvPr>
            <p:ph type="sldImg"/>
          </p:nvPr>
        </p:nvSpPr>
        <p:spPr bwMode="auto"/>
      </p:sp>
      <p:sp>
        <p:nvSpPr>
          <p:cNvPr id="1736602615" name="Notes Placeholder 2"/>
          <p:cNvSpPr>
            <a:spLocks noGrp="1"/>
          </p:cNvSpPr>
          <p:nvPr>
            <p:ph type="body" idx="1"/>
          </p:nvPr>
        </p:nvSpPr>
        <p:spPr bwMode="auto"/>
        <p:txBody>
          <a:bodyPr/>
          <a:lstStyle/>
          <a:p>
            <a:pPr>
              <a:defRPr/>
            </a:pPr>
            <a:endParaRPr/>
          </a:p>
        </p:txBody>
      </p:sp>
      <p:sp>
        <p:nvSpPr>
          <p:cNvPr id="184756217" name="Slide Number Placeholder 3"/>
          <p:cNvSpPr>
            <a:spLocks noGrp="1"/>
          </p:cNvSpPr>
          <p:nvPr>
            <p:ph type="sldNum" sz="quarter" idx="10"/>
          </p:nvPr>
        </p:nvSpPr>
        <p:spPr bwMode="auto"/>
        <p:txBody>
          <a:bodyPr/>
          <a:lstStyle/>
          <a:p>
            <a:pPr>
              <a:defRPr/>
            </a:pPr>
            <a:fld id="{C9A87181-9459-8092-A9A9-41D158E46226}"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47438883" name="Slide Image Placeholder 1"/>
          <p:cNvSpPr>
            <a:spLocks noChangeAspect="1" noGrp="1" noRot="1"/>
          </p:cNvSpPr>
          <p:nvPr>
            <p:ph type="sldImg"/>
          </p:nvPr>
        </p:nvSpPr>
        <p:spPr bwMode="auto"/>
      </p:sp>
      <p:sp>
        <p:nvSpPr>
          <p:cNvPr id="1168669530" name="Notes Placeholder 2"/>
          <p:cNvSpPr>
            <a:spLocks noGrp="1"/>
          </p:cNvSpPr>
          <p:nvPr>
            <p:ph type="body" idx="1"/>
          </p:nvPr>
        </p:nvSpPr>
        <p:spPr bwMode="auto"/>
        <p:txBody>
          <a:bodyPr/>
          <a:lstStyle/>
          <a:p>
            <a:pPr>
              <a:defRPr/>
            </a:pPr>
            <a:endParaRPr/>
          </a:p>
        </p:txBody>
      </p:sp>
      <p:sp>
        <p:nvSpPr>
          <p:cNvPr id="1774017611" name="Slide Number Placeholder 3"/>
          <p:cNvSpPr>
            <a:spLocks noGrp="1"/>
          </p:cNvSpPr>
          <p:nvPr>
            <p:ph type="sldNum" sz="quarter" idx="10"/>
          </p:nvPr>
        </p:nvSpPr>
        <p:spPr bwMode="auto"/>
        <p:txBody>
          <a:bodyPr/>
          <a:lstStyle/>
          <a:p>
            <a:pPr>
              <a:defRPr/>
            </a:pPr>
            <a:fld id="{898AFC76-5407-AE58-1E07-B7837B5D78C6}" type="slidenum">
              <a:rPr/>
              <a:t>8</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2131459" name="Slide Image Placeholder 1"/>
          <p:cNvSpPr>
            <a:spLocks noChangeAspect="1" noGrp="1" noRot="1"/>
          </p:cNvSpPr>
          <p:nvPr>
            <p:ph type="sldImg"/>
          </p:nvPr>
        </p:nvSpPr>
        <p:spPr bwMode="auto"/>
      </p:sp>
      <p:sp>
        <p:nvSpPr>
          <p:cNvPr id="5472022" name="Notes Placeholder 2"/>
          <p:cNvSpPr>
            <a:spLocks noGrp="1"/>
          </p:cNvSpPr>
          <p:nvPr>
            <p:ph type="body" idx="1"/>
          </p:nvPr>
        </p:nvSpPr>
        <p:spPr bwMode="auto"/>
        <p:txBody>
          <a:bodyPr/>
          <a:lstStyle/>
          <a:p>
            <a:pPr>
              <a:defRPr/>
            </a:pPr>
            <a:endParaRPr/>
          </a:p>
        </p:txBody>
      </p:sp>
      <p:sp>
        <p:nvSpPr>
          <p:cNvPr id="1521470624" name="Slide Number Placeholder 3"/>
          <p:cNvSpPr>
            <a:spLocks noGrp="1"/>
          </p:cNvSpPr>
          <p:nvPr>
            <p:ph type="sldNum" sz="quarter" idx="10"/>
          </p:nvPr>
        </p:nvSpPr>
        <p:spPr bwMode="auto"/>
        <p:txBody>
          <a:bodyPr/>
          <a:lstStyle/>
          <a:p>
            <a:pPr>
              <a:defRPr/>
            </a:pPr>
            <a:fld id="{898AFC76-5407-AE58-1E07-B7837B5D78C6}" type="slidenum">
              <a:rPr/>
              <a:t>9</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745150854" name="Slide Image Placeholder 1"/>
          <p:cNvSpPr>
            <a:spLocks noChangeAspect="1" noGrp="1" noRot="1"/>
          </p:cNvSpPr>
          <p:nvPr>
            <p:ph type="sldImg"/>
          </p:nvPr>
        </p:nvSpPr>
        <p:spPr bwMode="auto"/>
      </p:sp>
      <p:sp>
        <p:nvSpPr>
          <p:cNvPr id="274644402" name="Notes Placeholder 2"/>
          <p:cNvSpPr>
            <a:spLocks noGrp="1"/>
          </p:cNvSpPr>
          <p:nvPr>
            <p:ph type="body" idx="1"/>
          </p:nvPr>
        </p:nvSpPr>
        <p:spPr bwMode="auto"/>
        <p:txBody>
          <a:bodyPr/>
          <a:lstStyle/>
          <a:p>
            <a:pPr>
              <a:defRPr/>
            </a:pPr>
            <a:endParaRPr/>
          </a:p>
        </p:txBody>
      </p:sp>
      <p:sp>
        <p:nvSpPr>
          <p:cNvPr id="1743982535" name="Slide Number Placeholder 3"/>
          <p:cNvSpPr>
            <a:spLocks noGrp="1"/>
          </p:cNvSpPr>
          <p:nvPr>
            <p:ph type="sldNum" sz="quarter" idx="10"/>
          </p:nvPr>
        </p:nvSpPr>
        <p:spPr bwMode="auto"/>
        <p:txBody>
          <a:bodyPr/>
          <a:lstStyle/>
          <a:p>
            <a:pPr>
              <a:defRPr/>
            </a:pPr>
            <a:fld id="{6B8DE9D0-C50F-E153-C863-B70E310D0906}" type="slidenum">
              <a:rPr/>
              <a:t>17</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27487605" name="Slide Image Placeholder 1"/>
          <p:cNvSpPr>
            <a:spLocks noChangeAspect="1" noGrp="1" noRot="1"/>
          </p:cNvSpPr>
          <p:nvPr>
            <p:ph type="sldImg"/>
          </p:nvPr>
        </p:nvSpPr>
        <p:spPr bwMode="auto"/>
      </p:sp>
      <p:sp>
        <p:nvSpPr>
          <p:cNvPr id="1219918077" name="Notes Placeholder 2"/>
          <p:cNvSpPr>
            <a:spLocks noGrp="1"/>
          </p:cNvSpPr>
          <p:nvPr>
            <p:ph type="body" idx="1"/>
          </p:nvPr>
        </p:nvSpPr>
        <p:spPr bwMode="auto"/>
        <p:txBody>
          <a:bodyPr/>
          <a:lstStyle/>
          <a:p>
            <a:pPr>
              <a:defRPr/>
            </a:pPr>
            <a:endParaRPr/>
          </a:p>
        </p:txBody>
      </p:sp>
      <p:sp>
        <p:nvSpPr>
          <p:cNvPr id="1567770552" name="Slide Number Placeholder 3"/>
          <p:cNvSpPr>
            <a:spLocks noGrp="1"/>
          </p:cNvSpPr>
          <p:nvPr>
            <p:ph type="sldNum" sz="quarter" idx="10"/>
          </p:nvPr>
        </p:nvSpPr>
        <p:spPr bwMode="auto"/>
        <p:txBody>
          <a:bodyPr/>
          <a:lstStyle/>
          <a:p>
            <a:pPr>
              <a:defRPr/>
            </a:pPr>
            <a:fld id="{898AFC76-5407-AE58-1E07-B7837B5D78C6}" type="slidenum">
              <a:rPr/>
              <a:t>10</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98879444" name="Slide Image Placeholder 1"/>
          <p:cNvSpPr>
            <a:spLocks noChangeAspect="1" noGrp="1" noRot="1"/>
          </p:cNvSpPr>
          <p:nvPr>
            <p:ph type="sldImg"/>
          </p:nvPr>
        </p:nvSpPr>
        <p:spPr bwMode="auto"/>
      </p:sp>
      <p:sp>
        <p:nvSpPr>
          <p:cNvPr id="960041626" name="Notes Placeholder 2"/>
          <p:cNvSpPr>
            <a:spLocks noGrp="1"/>
          </p:cNvSpPr>
          <p:nvPr>
            <p:ph type="body" idx="1"/>
          </p:nvPr>
        </p:nvSpPr>
        <p:spPr bwMode="auto"/>
        <p:txBody>
          <a:bodyPr/>
          <a:lstStyle/>
          <a:p>
            <a:pPr>
              <a:defRPr/>
            </a:pPr>
            <a:endParaRPr/>
          </a:p>
        </p:txBody>
      </p:sp>
      <p:sp>
        <p:nvSpPr>
          <p:cNvPr id="1448150395" name="Slide Number Placeholder 3"/>
          <p:cNvSpPr>
            <a:spLocks noGrp="1"/>
          </p:cNvSpPr>
          <p:nvPr>
            <p:ph type="sldNum" sz="quarter" idx="10"/>
          </p:nvPr>
        </p:nvSpPr>
        <p:spPr bwMode="auto"/>
        <p:txBody>
          <a:bodyPr/>
          <a:lstStyle/>
          <a:p>
            <a:pPr>
              <a:defRPr/>
            </a:pPr>
            <a:fld id="{D59CE588-A3AF-4ED2-7D63-61EBB9AF4D30}"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Diapositive de titre">
    <p:spTree>
      <p:nvGrpSpPr>
        <p:cNvPr id="1" name=""/>
        <p:cNvGrpSpPr/>
        <p:nvPr/>
      </p:nvGrpSpPr>
      <p:grpSpPr bwMode="auto">
        <a:xfrm>
          <a:off x="0" y="0"/>
          <a:ext cx="0" cy="0"/>
          <a:chOff x="0" y="0"/>
          <a:chExt cx="0" cy="0"/>
        </a:xfrm>
      </p:grpSpPr>
      <p:sp>
        <p:nvSpPr>
          <p:cNvPr id="2067676365" name="Title 1"/>
          <p:cNvSpPr>
            <a:spLocks noGrp="1"/>
          </p:cNvSpPr>
          <p:nvPr>
            <p:ph type="ctrTitle"/>
          </p:nvPr>
        </p:nvSpPr>
        <p:spPr bwMode="auto">
          <a:xfrm>
            <a:off x="742950" y="1122363"/>
            <a:ext cx="8420100" cy="2387600"/>
          </a:xfrm>
        </p:spPr>
        <p:txBody>
          <a:bodyPr anchor="b"/>
          <a:lstStyle>
            <a:lvl1pPr algn="ctr">
              <a:defRPr sz="6000"/>
            </a:lvl1pPr>
          </a:lstStyle>
          <a:p>
            <a:pPr>
              <a:defRPr/>
            </a:pPr>
            <a:r>
              <a:rPr lang="fr-FR"/>
              <a:t>Modifiez le style du titre</a:t>
            </a:r>
            <a:endParaRPr lang="en-US"/>
          </a:p>
        </p:txBody>
      </p:sp>
      <p:sp>
        <p:nvSpPr>
          <p:cNvPr id="1506445951" name="Subtitle 2"/>
          <p:cNvSpPr>
            <a:spLocks noGrp="1"/>
          </p:cNvSpPr>
          <p:nvPr>
            <p:ph type="subTitle" idx="1"/>
          </p:nvPr>
        </p:nvSpPr>
        <p:spPr bwMode="auto">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lang="en-US"/>
          </a:p>
        </p:txBody>
      </p:sp>
      <p:sp>
        <p:nvSpPr>
          <p:cNvPr id="1088307020" name="Date Placeholder 3"/>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2057059422" name="Footer Placeholder 4"/>
          <p:cNvSpPr>
            <a:spLocks noGrp="1"/>
          </p:cNvSpPr>
          <p:nvPr>
            <p:ph type="ftr" sz="quarter" idx="11"/>
          </p:nvPr>
        </p:nvSpPr>
        <p:spPr bwMode="auto"/>
        <p:txBody>
          <a:bodyPr/>
          <a:lstStyle/>
          <a:p>
            <a:pPr>
              <a:defRPr/>
            </a:pPr>
            <a:endParaRPr lang="fr-FR"/>
          </a:p>
        </p:txBody>
      </p:sp>
      <p:sp>
        <p:nvSpPr>
          <p:cNvPr id="1221285898" name="Slide Number Placeholder 5"/>
          <p:cNvSpPr>
            <a:spLocks noGrp="1"/>
          </p:cNvSpPr>
          <p:nvPr>
            <p:ph type="sldNum" sz="quarter" idx="12"/>
          </p:nvPr>
        </p:nvSpPr>
        <p:spPr bwMode="auto"/>
        <p:txBody>
          <a:bodyPr/>
          <a:lstStyle/>
          <a:p>
            <a:pPr>
              <a:defRPr/>
            </a:pPr>
            <a:fld id="{6D1D952C-A397-4A71-B702-2FEF840D5932}" type="slidenum">
              <a:rPr lang="fr-FR"/>
              <a:t>1</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x" userDrawn="1">
  <p:cSld name="Titre et texte vertical">
    <p:spTree>
      <p:nvGrpSpPr>
        <p:cNvPr id="1" name=""/>
        <p:cNvGrpSpPr/>
        <p:nvPr/>
      </p:nvGrpSpPr>
      <p:grpSpPr bwMode="auto">
        <a:xfrm>
          <a:off x="0" y="0"/>
          <a:ext cx="0" cy="0"/>
          <a:chOff x="0" y="0"/>
          <a:chExt cx="0" cy="0"/>
        </a:xfrm>
      </p:grpSpPr>
      <p:sp>
        <p:nvSpPr>
          <p:cNvPr id="1432783127" name="Title 1"/>
          <p:cNvSpPr>
            <a:spLocks noGrp="1"/>
          </p:cNvSpPr>
          <p:nvPr>
            <p:ph type="title"/>
          </p:nvPr>
        </p:nvSpPr>
        <p:spPr bwMode="auto"/>
        <p:txBody>
          <a:bodyPr/>
          <a:lstStyle/>
          <a:p>
            <a:pPr>
              <a:defRPr/>
            </a:pPr>
            <a:r>
              <a:rPr lang="fr-FR"/>
              <a:t>Modifiez le style du titre</a:t>
            </a:r>
            <a:endParaRPr lang="en-US"/>
          </a:p>
        </p:txBody>
      </p:sp>
      <p:sp>
        <p:nvSpPr>
          <p:cNvPr id="1792697355" name="Vertical Text Placeholder 2"/>
          <p:cNvSpPr>
            <a:spLocks noGrp="1"/>
          </p:cNvSpPr>
          <p:nvPr>
            <p:ph type="body" orient="vert" idx="1"/>
          </p:nvPr>
        </p:nvSpPr>
        <p:spPr bwMode="auto"/>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2138120830" name="Date Placeholder 3"/>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519752592" name="Footer Placeholder 4"/>
          <p:cNvSpPr>
            <a:spLocks noGrp="1"/>
          </p:cNvSpPr>
          <p:nvPr>
            <p:ph type="ftr" sz="quarter" idx="11"/>
          </p:nvPr>
        </p:nvSpPr>
        <p:spPr bwMode="auto"/>
        <p:txBody>
          <a:bodyPr/>
          <a:lstStyle/>
          <a:p>
            <a:pPr>
              <a:defRPr/>
            </a:pPr>
            <a:endParaRPr lang="fr-FR"/>
          </a:p>
        </p:txBody>
      </p:sp>
      <p:sp>
        <p:nvSpPr>
          <p:cNvPr id="742697581" name="Slide Number Placeholder 5"/>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vertTitleAndTx" userDrawn="1">
  <p:cSld name="Titre vertical et texte">
    <p:spTree>
      <p:nvGrpSpPr>
        <p:cNvPr id="1" name=""/>
        <p:cNvGrpSpPr/>
        <p:nvPr/>
      </p:nvGrpSpPr>
      <p:grpSpPr bwMode="auto">
        <a:xfrm>
          <a:off x="0" y="0"/>
          <a:ext cx="0" cy="0"/>
          <a:chOff x="0" y="0"/>
          <a:chExt cx="0" cy="0"/>
        </a:xfrm>
      </p:grpSpPr>
      <p:sp>
        <p:nvSpPr>
          <p:cNvPr id="709488071" name="Vertical Title 1"/>
          <p:cNvSpPr>
            <a:spLocks noGrp="1"/>
          </p:cNvSpPr>
          <p:nvPr>
            <p:ph type="title" orient="vert"/>
          </p:nvPr>
        </p:nvSpPr>
        <p:spPr bwMode="auto">
          <a:xfrm>
            <a:off x="7088982" y="365125"/>
            <a:ext cx="2135981" cy="5811838"/>
          </a:xfrm>
        </p:spPr>
        <p:txBody>
          <a:bodyPr vert="eaVert"/>
          <a:lstStyle/>
          <a:p>
            <a:pPr>
              <a:defRPr/>
            </a:pPr>
            <a:r>
              <a:rPr lang="fr-FR"/>
              <a:t>Modifiez le style du titre</a:t>
            </a:r>
            <a:endParaRPr lang="en-US"/>
          </a:p>
        </p:txBody>
      </p:sp>
      <p:sp>
        <p:nvSpPr>
          <p:cNvPr id="1542118063" name="Vertical Text Placeholder 2"/>
          <p:cNvSpPr>
            <a:spLocks noGrp="1"/>
          </p:cNvSpPr>
          <p:nvPr>
            <p:ph type="body" orient="vert" idx="1"/>
          </p:nvPr>
        </p:nvSpPr>
        <p:spPr bwMode="auto">
          <a:xfrm>
            <a:off x="681037" y="365125"/>
            <a:ext cx="6284119" cy="5811838"/>
          </a:xfr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738531516" name="Date Placeholder 3"/>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484465726" name="Footer Placeholder 4"/>
          <p:cNvSpPr>
            <a:spLocks noGrp="1"/>
          </p:cNvSpPr>
          <p:nvPr>
            <p:ph type="ftr" sz="quarter" idx="11"/>
          </p:nvPr>
        </p:nvSpPr>
        <p:spPr bwMode="auto"/>
        <p:txBody>
          <a:bodyPr/>
          <a:lstStyle/>
          <a:p>
            <a:pPr>
              <a:defRPr/>
            </a:pPr>
            <a:endParaRPr lang="fr-FR"/>
          </a:p>
        </p:txBody>
      </p:sp>
      <p:sp>
        <p:nvSpPr>
          <p:cNvPr id="103538092" name="Slide Number Placeholder 5"/>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 userDrawn="1">
  <p:cSld name="Titre et contenu">
    <p:spTree>
      <p:nvGrpSpPr>
        <p:cNvPr id="1" name=""/>
        <p:cNvGrpSpPr/>
        <p:nvPr/>
      </p:nvGrpSpPr>
      <p:grpSpPr bwMode="auto">
        <a:xfrm>
          <a:off x="0" y="0"/>
          <a:ext cx="0" cy="0"/>
          <a:chOff x="0" y="0"/>
          <a:chExt cx="0" cy="0"/>
        </a:xfrm>
      </p:grpSpPr>
      <p:sp>
        <p:nvSpPr>
          <p:cNvPr id="473232505" name="Title 1"/>
          <p:cNvSpPr>
            <a:spLocks noGrp="1"/>
          </p:cNvSpPr>
          <p:nvPr>
            <p:ph type="title"/>
          </p:nvPr>
        </p:nvSpPr>
        <p:spPr bwMode="auto"/>
        <p:txBody>
          <a:bodyPr/>
          <a:lstStyle/>
          <a:p>
            <a:pPr>
              <a:defRPr/>
            </a:pPr>
            <a:r>
              <a:rPr lang="fr-FR"/>
              <a:t>Modifiez le style du titre</a:t>
            </a:r>
            <a:endParaRPr lang="en-US"/>
          </a:p>
        </p:txBody>
      </p:sp>
      <p:sp>
        <p:nvSpPr>
          <p:cNvPr id="1245502090" name="Content Placeholder 2"/>
          <p:cNvSpPr>
            <a:spLocks noGrp="1"/>
          </p:cNvSpPr>
          <p:nvPr>
            <p:ph idx="1"/>
          </p:nvPr>
        </p:nvSpPr>
        <p:spPr bwMode="auto"/>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252610293" name="Date Placeholder 3"/>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341936489" name="Footer Placeholder 4"/>
          <p:cNvSpPr>
            <a:spLocks noGrp="1"/>
          </p:cNvSpPr>
          <p:nvPr>
            <p:ph type="ftr" sz="quarter" idx="11"/>
          </p:nvPr>
        </p:nvSpPr>
        <p:spPr bwMode="auto"/>
        <p:txBody>
          <a:bodyPr/>
          <a:lstStyle/>
          <a:p>
            <a:pPr>
              <a:defRPr/>
            </a:pPr>
            <a:endParaRPr lang="fr-FR"/>
          </a:p>
        </p:txBody>
      </p:sp>
      <p:sp>
        <p:nvSpPr>
          <p:cNvPr id="1410529060" name="Slide Number Placeholder 5"/>
          <p:cNvSpPr>
            <a:spLocks noGrp="1"/>
          </p:cNvSpPr>
          <p:nvPr>
            <p:ph type="sldNum" sz="quarter" idx="12"/>
          </p:nvPr>
        </p:nvSpPr>
        <p:spPr bwMode="auto"/>
        <p:txBody>
          <a:bodyPr/>
          <a:lstStyle/>
          <a:p>
            <a:pPr>
              <a:defRPr/>
            </a:pPr>
            <a:fld id="{6D1D952C-A397-4A71-B702-2FEF840D5932}" type="slidenum">
              <a:rPr lang="fr-FR"/>
              <a:t>5</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secHead" userDrawn="1">
  <p:cSld name="Titre de section">
    <p:spTree>
      <p:nvGrpSpPr>
        <p:cNvPr id="1" name=""/>
        <p:cNvGrpSpPr/>
        <p:nvPr/>
      </p:nvGrpSpPr>
      <p:grpSpPr bwMode="auto">
        <a:xfrm>
          <a:off x="0" y="0"/>
          <a:ext cx="0" cy="0"/>
          <a:chOff x="0" y="0"/>
          <a:chExt cx="0" cy="0"/>
        </a:xfrm>
      </p:grpSpPr>
      <p:sp>
        <p:nvSpPr>
          <p:cNvPr id="2049710785" name="Title 1"/>
          <p:cNvSpPr>
            <a:spLocks noGrp="1"/>
          </p:cNvSpPr>
          <p:nvPr>
            <p:ph type="title"/>
          </p:nvPr>
        </p:nvSpPr>
        <p:spPr bwMode="auto">
          <a:xfrm>
            <a:off x="675879" y="1709740"/>
            <a:ext cx="8543925" cy="2852737"/>
          </a:xfrm>
        </p:spPr>
        <p:txBody>
          <a:bodyPr anchor="b"/>
          <a:lstStyle>
            <a:lvl1pPr>
              <a:defRPr sz="6000"/>
            </a:lvl1pPr>
          </a:lstStyle>
          <a:p>
            <a:pPr>
              <a:defRPr/>
            </a:pPr>
            <a:r>
              <a:rPr lang="fr-FR"/>
              <a:t>Modifiez le style du titre</a:t>
            </a:r>
            <a:endParaRPr lang="en-US"/>
          </a:p>
        </p:txBody>
      </p:sp>
      <p:sp>
        <p:nvSpPr>
          <p:cNvPr id="324874987" name="Text Placeholder 2"/>
          <p:cNvSpPr>
            <a:spLocks noGrp="1"/>
          </p:cNvSpPr>
          <p:nvPr>
            <p:ph type="body" idx="1"/>
          </p:nvPr>
        </p:nvSpPr>
        <p:spPr bwMode="auto">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defRPr/>
            </a:pPr>
            <a:r>
              <a:rPr lang="fr-FR"/>
              <a:t>Cliquez pour modifier les styles du texte du masque</a:t>
            </a:r>
            <a:endParaRPr/>
          </a:p>
        </p:txBody>
      </p:sp>
      <p:sp>
        <p:nvSpPr>
          <p:cNvPr id="2004016462" name="Date Placeholder 3"/>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1424555058" name="Footer Placeholder 4"/>
          <p:cNvSpPr>
            <a:spLocks noGrp="1"/>
          </p:cNvSpPr>
          <p:nvPr>
            <p:ph type="ftr" sz="quarter" idx="11"/>
          </p:nvPr>
        </p:nvSpPr>
        <p:spPr bwMode="auto"/>
        <p:txBody>
          <a:bodyPr/>
          <a:lstStyle/>
          <a:p>
            <a:pPr>
              <a:defRPr/>
            </a:pPr>
            <a:endParaRPr lang="fr-FR"/>
          </a:p>
        </p:txBody>
      </p:sp>
      <p:sp>
        <p:nvSpPr>
          <p:cNvPr id="1851536784" name="Slide Number Placeholder 5"/>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Obj" userDrawn="1">
  <p:cSld name="Deux contenus">
    <p:spTree>
      <p:nvGrpSpPr>
        <p:cNvPr id="1" name=""/>
        <p:cNvGrpSpPr/>
        <p:nvPr/>
      </p:nvGrpSpPr>
      <p:grpSpPr bwMode="auto">
        <a:xfrm>
          <a:off x="0" y="0"/>
          <a:ext cx="0" cy="0"/>
          <a:chOff x="0" y="0"/>
          <a:chExt cx="0" cy="0"/>
        </a:xfrm>
      </p:grpSpPr>
      <p:sp>
        <p:nvSpPr>
          <p:cNvPr id="786948965" name="Title 1"/>
          <p:cNvSpPr>
            <a:spLocks noGrp="1"/>
          </p:cNvSpPr>
          <p:nvPr>
            <p:ph type="title"/>
          </p:nvPr>
        </p:nvSpPr>
        <p:spPr bwMode="auto"/>
        <p:txBody>
          <a:bodyPr/>
          <a:lstStyle/>
          <a:p>
            <a:pPr>
              <a:defRPr/>
            </a:pPr>
            <a:r>
              <a:rPr lang="fr-FR"/>
              <a:t>Modifiez le style du titre</a:t>
            </a:r>
            <a:endParaRPr lang="en-US"/>
          </a:p>
        </p:txBody>
      </p:sp>
      <p:sp>
        <p:nvSpPr>
          <p:cNvPr id="609779069" name="Content Placeholder 2"/>
          <p:cNvSpPr>
            <a:spLocks noGrp="1"/>
          </p:cNvSpPr>
          <p:nvPr>
            <p:ph sz="half" idx="1"/>
          </p:nvPr>
        </p:nvSpPr>
        <p:spPr bwMode="auto">
          <a:xfrm>
            <a:off x="681037" y="1825625"/>
            <a:ext cx="421005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232024584" name="Content Placeholder 3"/>
          <p:cNvSpPr>
            <a:spLocks noGrp="1"/>
          </p:cNvSpPr>
          <p:nvPr>
            <p:ph sz="half" idx="2"/>
          </p:nvPr>
        </p:nvSpPr>
        <p:spPr bwMode="auto">
          <a:xfrm>
            <a:off x="5014913" y="1825625"/>
            <a:ext cx="4210050" cy="435133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208597588" name="Date Placeholder 4"/>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1547262306" name="Footer Placeholder 5"/>
          <p:cNvSpPr>
            <a:spLocks noGrp="1"/>
          </p:cNvSpPr>
          <p:nvPr>
            <p:ph type="ftr" sz="quarter" idx="11"/>
          </p:nvPr>
        </p:nvSpPr>
        <p:spPr bwMode="auto"/>
        <p:txBody>
          <a:bodyPr/>
          <a:lstStyle/>
          <a:p>
            <a:pPr>
              <a:defRPr/>
            </a:pPr>
            <a:endParaRPr lang="fr-FR"/>
          </a:p>
        </p:txBody>
      </p:sp>
      <p:sp>
        <p:nvSpPr>
          <p:cNvPr id="1741543363" name="Slide Number Placeholder 6"/>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woTxTwoObj" userDrawn="1">
  <p:cSld name="Comparaison">
    <p:spTree>
      <p:nvGrpSpPr>
        <p:cNvPr id="1" name=""/>
        <p:cNvGrpSpPr/>
        <p:nvPr/>
      </p:nvGrpSpPr>
      <p:grpSpPr bwMode="auto">
        <a:xfrm>
          <a:off x="0" y="0"/>
          <a:ext cx="0" cy="0"/>
          <a:chOff x="0" y="0"/>
          <a:chExt cx="0" cy="0"/>
        </a:xfrm>
      </p:grpSpPr>
      <p:sp>
        <p:nvSpPr>
          <p:cNvPr id="2035901680" name="Title 1"/>
          <p:cNvSpPr>
            <a:spLocks noGrp="1"/>
          </p:cNvSpPr>
          <p:nvPr>
            <p:ph type="title"/>
          </p:nvPr>
        </p:nvSpPr>
        <p:spPr bwMode="auto">
          <a:xfrm>
            <a:off x="682328" y="365127"/>
            <a:ext cx="8543925" cy="1325563"/>
          </a:xfrm>
        </p:spPr>
        <p:txBody>
          <a:bodyPr/>
          <a:lstStyle/>
          <a:p>
            <a:pPr>
              <a:defRPr/>
            </a:pPr>
            <a:r>
              <a:rPr lang="fr-FR"/>
              <a:t>Modifiez le style du titre</a:t>
            </a:r>
            <a:endParaRPr lang="en-US"/>
          </a:p>
        </p:txBody>
      </p:sp>
      <p:sp>
        <p:nvSpPr>
          <p:cNvPr id="2048581887" name="Text Placeholder 2"/>
          <p:cNvSpPr>
            <a:spLocks noGrp="1"/>
          </p:cNvSpPr>
          <p:nvPr>
            <p:ph type="body" idx="1"/>
          </p:nvPr>
        </p:nvSpPr>
        <p:spPr bwMode="auto">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1370545338" name="Content Placeholder 3"/>
          <p:cNvSpPr>
            <a:spLocks noGrp="1"/>
          </p:cNvSpPr>
          <p:nvPr>
            <p:ph sz="half" idx="2"/>
          </p:nvPr>
        </p:nvSpPr>
        <p:spPr bwMode="auto">
          <a:xfrm>
            <a:off x="682329" y="2505074"/>
            <a:ext cx="4190702"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333019884" name="Text Placeholder 4"/>
          <p:cNvSpPr>
            <a:spLocks noGrp="1"/>
          </p:cNvSpPr>
          <p:nvPr>
            <p:ph type="body" sz="quarter" idx="3"/>
          </p:nvPr>
        </p:nvSpPr>
        <p:spPr bwMode="auto">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Cliquez pour modifier les styles du texte du masque</a:t>
            </a:r>
            <a:endParaRPr/>
          </a:p>
        </p:txBody>
      </p:sp>
      <p:sp>
        <p:nvSpPr>
          <p:cNvPr id="539633095" name="Content Placeholder 5"/>
          <p:cNvSpPr>
            <a:spLocks noGrp="1"/>
          </p:cNvSpPr>
          <p:nvPr>
            <p:ph sz="quarter" idx="4"/>
          </p:nvPr>
        </p:nvSpPr>
        <p:spPr bwMode="auto">
          <a:xfrm>
            <a:off x="5014913" y="2505074"/>
            <a:ext cx="4211340" cy="3684588"/>
          </a:xfrm>
        </p:spPr>
        <p:txBody>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40275800" name="Date Placeholder 6"/>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1666275925" name="Footer Placeholder 7"/>
          <p:cNvSpPr>
            <a:spLocks noGrp="1"/>
          </p:cNvSpPr>
          <p:nvPr>
            <p:ph type="ftr" sz="quarter" idx="11"/>
          </p:nvPr>
        </p:nvSpPr>
        <p:spPr bwMode="auto"/>
        <p:txBody>
          <a:bodyPr/>
          <a:lstStyle/>
          <a:p>
            <a:pPr>
              <a:defRPr/>
            </a:pPr>
            <a:endParaRPr lang="fr-FR"/>
          </a:p>
        </p:txBody>
      </p:sp>
      <p:sp>
        <p:nvSpPr>
          <p:cNvPr id="648754836" name="Slide Number Placeholder 8"/>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Only" userDrawn="1">
  <p:cSld name="Titre seul">
    <p:spTree>
      <p:nvGrpSpPr>
        <p:cNvPr id="1" name=""/>
        <p:cNvGrpSpPr/>
        <p:nvPr/>
      </p:nvGrpSpPr>
      <p:grpSpPr bwMode="auto">
        <a:xfrm>
          <a:off x="0" y="0"/>
          <a:ext cx="0" cy="0"/>
          <a:chOff x="0" y="0"/>
          <a:chExt cx="0" cy="0"/>
        </a:xfrm>
      </p:grpSpPr>
      <p:sp>
        <p:nvSpPr>
          <p:cNvPr id="1010799245" name="Title 1"/>
          <p:cNvSpPr>
            <a:spLocks noGrp="1"/>
          </p:cNvSpPr>
          <p:nvPr>
            <p:ph type="title"/>
          </p:nvPr>
        </p:nvSpPr>
        <p:spPr bwMode="auto"/>
        <p:txBody>
          <a:bodyPr/>
          <a:lstStyle/>
          <a:p>
            <a:pPr>
              <a:defRPr/>
            </a:pPr>
            <a:r>
              <a:rPr lang="fr-FR"/>
              <a:t>Modifiez le style du titre</a:t>
            </a:r>
            <a:endParaRPr lang="en-US"/>
          </a:p>
        </p:txBody>
      </p:sp>
      <p:sp>
        <p:nvSpPr>
          <p:cNvPr id="2143275947" name="Date Placeholder 2"/>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1809062293" name="Footer Placeholder 3"/>
          <p:cNvSpPr>
            <a:spLocks noGrp="1"/>
          </p:cNvSpPr>
          <p:nvPr>
            <p:ph type="ftr" sz="quarter" idx="11"/>
          </p:nvPr>
        </p:nvSpPr>
        <p:spPr bwMode="auto"/>
        <p:txBody>
          <a:bodyPr/>
          <a:lstStyle/>
          <a:p>
            <a:pPr>
              <a:defRPr/>
            </a:pPr>
            <a:endParaRPr lang="fr-FR"/>
          </a:p>
        </p:txBody>
      </p:sp>
      <p:sp>
        <p:nvSpPr>
          <p:cNvPr id="684278261" name="Slide Number Placeholder 4"/>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Vide">
    <p:spTree>
      <p:nvGrpSpPr>
        <p:cNvPr id="1" name=""/>
        <p:cNvGrpSpPr/>
        <p:nvPr/>
      </p:nvGrpSpPr>
      <p:grpSpPr bwMode="auto">
        <a:xfrm>
          <a:off x="0" y="0"/>
          <a:ext cx="0" cy="0"/>
          <a:chOff x="0" y="0"/>
          <a:chExt cx="0" cy="0"/>
        </a:xfrm>
      </p:grpSpPr>
      <p:sp>
        <p:nvSpPr>
          <p:cNvPr id="785900899" name="Date Placeholder 1"/>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2039028097" name="Footer Placeholder 2"/>
          <p:cNvSpPr>
            <a:spLocks noGrp="1"/>
          </p:cNvSpPr>
          <p:nvPr>
            <p:ph type="ftr" sz="quarter" idx="11"/>
          </p:nvPr>
        </p:nvSpPr>
        <p:spPr bwMode="auto"/>
        <p:txBody>
          <a:bodyPr/>
          <a:lstStyle/>
          <a:p>
            <a:pPr>
              <a:defRPr/>
            </a:pPr>
            <a:endParaRPr lang="fr-FR"/>
          </a:p>
        </p:txBody>
      </p:sp>
      <p:sp>
        <p:nvSpPr>
          <p:cNvPr id="384947962" name="Slide Number Placeholder 3"/>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objTx" userDrawn="1">
  <p:cSld name="Contenu avec légende">
    <p:spTree>
      <p:nvGrpSpPr>
        <p:cNvPr id="1" name=""/>
        <p:cNvGrpSpPr/>
        <p:nvPr/>
      </p:nvGrpSpPr>
      <p:grpSpPr bwMode="auto">
        <a:xfrm>
          <a:off x="0" y="0"/>
          <a:ext cx="0" cy="0"/>
          <a:chOff x="0" y="0"/>
          <a:chExt cx="0" cy="0"/>
        </a:xfrm>
      </p:grpSpPr>
      <p:sp>
        <p:nvSpPr>
          <p:cNvPr id="694245854" name="Title 1"/>
          <p:cNvSpPr>
            <a:spLocks noGrp="1"/>
          </p:cNvSpPr>
          <p:nvPr>
            <p:ph type="title"/>
          </p:nvPr>
        </p:nvSpPr>
        <p:spPr bwMode="auto">
          <a:xfrm>
            <a:off x="682328" y="457200"/>
            <a:ext cx="3194943" cy="1600200"/>
          </a:xfrm>
        </p:spPr>
        <p:txBody>
          <a:bodyPr anchor="b"/>
          <a:lstStyle>
            <a:lvl1pPr>
              <a:defRPr sz="3200"/>
            </a:lvl1pPr>
          </a:lstStyle>
          <a:p>
            <a:pPr>
              <a:defRPr/>
            </a:pPr>
            <a:r>
              <a:rPr lang="fr-FR"/>
              <a:t>Modifiez le style du titre</a:t>
            </a:r>
            <a:endParaRPr lang="en-US"/>
          </a:p>
        </p:txBody>
      </p:sp>
      <p:sp>
        <p:nvSpPr>
          <p:cNvPr id="1478902242" name="Content Placeholder 2"/>
          <p:cNvSpPr>
            <a:spLocks noGrp="1"/>
          </p:cNvSpPr>
          <p:nvPr>
            <p:ph idx="1"/>
          </p:nvPr>
        </p:nvSpPr>
        <p:spPr bwMode="auto">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598300169"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1154826172" name="Date Placeholder 4"/>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153578740" name="Footer Placeholder 5"/>
          <p:cNvSpPr>
            <a:spLocks noGrp="1"/>
          </p:cNvSpPr>
          <p:nvPr>
            <p:ph type="ftr" sz="quarter" idx="11"/>
          </p:nvPr>
        </p:nvSpPr>
        <p:spPr bwMode="auto"/>
        <p:txBody>
          <a:bodyPr/>
          <a:lstStyle/>
          <a:p>
            <a:pPr>
              <a:defRPr/>
            </a:pPr>
            <a:endParaRPr lang="fr-FR"/>
          </a:p>
        </p:txBody>
      </p:sp>
      <p:sp>
        <p:nvSpPr>
          <p:cNvPr id="184585930" name="Slide Number Placeholder 6"/>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picTx" userDrawn="1">
  <p:cSld name="Image avec légende">
    <p:spTree>
      <p:nvGrpSpPr>
        <p:cNvPr id="1" name=""/>
        <p:cNvGrpSpPr/>
        <p:nvPr/>
      </p:nvGrpSpPr>
      <p:grpSpPr bwMode="auto">
        <a:xfrm>
          <a:off x="0" y="0"/>
          <a:ext cx="0" cy="0"/>
          <a:chOff x="0" y="0"/>
          <a:chExt cx="0" cy="0"/>
        </a:xfrm>
      </p:grpSpPr>
      <p:sp>
        <p:nvSpPr>
          <p:cNvPr id="398384588" name="Title 1"/>
          <p:cNvSpPr>
            <a:spLocks noGrp="1"/>
          </p:cNvSpPr>
          <p:nvPr>
            <p:ph type="title"/>
          </p:nvPr>
        </p:nvSpPr>
        <p:spPr bwMode="auto">
          <a:xfrm>
            <a:off x="682328" y="457200"/>
            <a:ext cx="3194943" cy="1600200"/>
          </a:xfrm>
        </p:spPr>
        <p:txBody>
          <a:bodyPr anchor="b"/>
          <a:lstStyle>
            <a:lvl1pPr>
              <a:defRPr sz="3200"/>
            </a:lvl1pPr>
          </a:lstStyle>
          <a:p>
            <a:pPr>
              <a:defRPr/>
            </a:pPr>
            <a:r>
              <a:rPr lang="fr-FR"/>
              <a:t>Modifiez le style du titre</a:t>
            </a:r>
            <a:endParaRPr lang="en-US"/>
          </a:p>
        </p:txBody>
      </p:sp>
      <p:sp>
        <p:nvSpPr>
          <p:cNvPr id="1931177380" name="Picture Placeholder 2"/>
          <p:cNvSpPr>
            <a:spLocks noChangeAspect="1" noGrp="1"/>
          </p:cNvSpPr>
          <p:nvPr>
            <p:ph type="pic" idx="1"/>
          </p:nvPr>
        </p:nvSpPr>
        <p:spPr bwMode="auto">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fr-FR"/>
              <a:t>Cliquez sur l'icône pour ajouter une image</a:t>
            </a:r>
            <a:endParaRPr lang="en-US"/>
          </a:p>
        </p:txBody>
      </p:sp>
      <p:sp>
        <p:nvSpPr>
          <p:cNvPr id="1903686481"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Cliquez pour modifier les styles du texte du masque</a:t>
            </a:r>
            <a:endParaRPr/>
          </a:p>
        </p:txBody>
      </p:sp>
      <p:sp>
        <p:nvSpPr>
          <p:cNvPr id="925959686" name="Date Placeholder 4"/>
          <p:cNvSpPr>
            <a:spLocks noGrp="1"/>
          </p:cNvSpPr>
          <p:nvPr>
            <p:ph type="dt" sz="half" idx="10"/>
          </p:nvPr>
        </p:nvSpPr>
        <p:spPr bwMode="auto"/>
        <p:txBody>
          <a:bodyPr/>
          <a:lstStyle/>
          <a:p>
            <a:pPr>
              <a:defRPr/>
            </a:pPr>
            <a:fld id="{4B110C87-35FD-43DA-AB78-868A3F530FC3}" type="datetimeFigureOut">
              <a:rPr lang="fr-FR"/>
              <a:t>28/04/2025</a:t>
            </a:fld>
            <a:endParaRPr lang="fr-FR"/>
          </a:p>
        </p:txBody>
      </p:sp>
      <p:sp>
        <p:nvSpPr>
          <p:cNvPr id="390249614" name="Footer Placeholder 5"/>
          <p:cNvSpPr>
            <a:spLocks noGrp="1"/>
          </p:cNvSpPr>
          <p:nvPr>
            <p:ph type="ftr" sz="quarter" idx="11"/>
          </p:nvPr>
        </p:nvSpPr>
        <p:spPr bwMode="auto"/>
        <p:txBody>
          <a:bodyPr/>
          <a:lstStyle/>
          <a:p>
            <a:pPr>
              <a:defRPr/>
            </a:pPr>
            <a:endParaRPr lang="fr-FR"/>
          </a:p>
        </p:txBody>
      </p:sp>
      <p:sp>
        <p:nvSpPr>
          <p:cNvPr id="528494466" name="Slide Number Placeholder 6"/>
          <p:cNvSpPr>
            <a:spLocks noGrp="1"/>
          </p:cNvSpPr>
          <p:nvPr>
            <p:ph type="sldNum" sz="quarter" idx="12"/>
          </p:nvPr>
        </p:nvSpPr>
        <p:spPr bwMode="auto"/>
        <p:txBody>
          <a:bodyPr/>
          <a:lstStyle/>
          <a:p>
            <a:pPr>
              <a:defRPr/>
            </a:pPr>
            <a:fld id="{6D1D952C-A397-4A71-B702-2FEF840D5932}" type="slidenum">
              <a:rPr lang="fr-FR"/>
              <a:t>&lt;#&gt;</a:t>
            </a:fld>
            <a:endParaRPr lang="fr-F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130705571" name="Title Placeholder 1"/>
          <p:cNvSpPr>
            <a:spLocks noGrp="1"/>
          </p:cNvSpPr>
          <p:nvPr>
            <p:ph type="title"/>
          </p:nvPr>
        </p:nvSpPr>
        <p:spPr bwMode="auto">
          <a:xfrm>
            <a:off x="681037" y="365127"/>
            <a:ext cx="8543925"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334028623" name="Text Placeholder 2"/>
          <p:cNvSpPr>
            <a:spLocks noGrp="1"/>
          </p:cNvSpPr>
          <p:nvPr>
            <p:ph type="body" idx="1"/>
          </p:nvPr>
        </p:nvSpPr>
        <p:spPr bwMode="auto">
          <a:xfrm>
            <a:off x="681037" y="1825625"/>
            <a:ext cx="8543925" cy="4351338"/>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987418547" name="Date Placeholder 3"/>
          <p:cNvSpPr>
            <a:spLocks noGrp="1"/>
          </p:cNvSpPr>
          <p:nvPr>
            <p:ph type="dt" sz="half" idx="2"/>
          </p:nvPr>
        </p:nvSpPr>
        <p:spPr bwMode="auto">
          <a:xfrm>
            <a:off x="681037"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fld id="{4B110C87-35FD-43DA-AB78-868A3F530FC3}" type="datetimeFigureOut">
              <a:rPr lang="fr-FR"/>
              <a:t>28/04/2025</a:t>
            </a:fld>
            <a:endParaRPr lang="fr-FR"/>
          </a:p>
        </p:txBody>
      </p:sp>
      <p:sp>
        <p:nvSpPr>
          <p:cNvPr id="1303084755" name="Footer Placeholder 4"/>
          <p:cNvSpPr>
            <a:spLocks noGrp="1"/>
          </p:cNvSpPr>
          <p:nvPr>
            <p:ph type="ftr" sz="quarter" idx="3"/>
          </p:nvPr>
        </p:nvSpPr>
        <p:spPr bwMode="auto">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fr-FR"/>
          </a:p>
        </p:txBody>
      </p:sp>
      <p:sp>
        <p:nvSpPr>
          <p:cNvPr id="599324395" name="Slide Number Placeholder 5"/>
          <p:cNvSpPr>
            <a:spLocks noGrp="1"/>
          </p:cNvSpPr>
          <p:nvPr>
            <p:ph type="sldNum" sz="quarter" idx="4"/>
          </p:nvPr>
        </p:nvSpPr>
        <p:spPr bwMode="auto">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a:defRPr/>
            </a:pPr>
            <a:fld id="{6D1D952C-A397-4A71-B702-2FEF840D5932}" type="slidenum">
              <a:rPr lang="fr-FR"/>
              <a:t>1</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hyperlink" Target="https://maiavelo.fr/nos-evenements/"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defimobilite-paysdelaloire.fr/fr/scolaire/" TargetMode="External"/><Relationship Id="rId4" Type="http://schemas.openxmlformats.org/officeDocument/2006/relationships/hyperlink" Target="https://www.defimobilite-paysdelaloire.fr/fr/Entreprises/" TargetMode="External"/><Relationship Id="rId5" Type="http://schemas.openxmlformats.org/officeDocument/2006/relationships/hyperlink" Target="https://www.defimobilite-paysdelaloire.fr/fr/structure/" TargetMode="External"/><Relationship Id="rId6" Type="http://schemas.openxmlformats.org/officeDocument/2006/relationships/image" Target="../media/image2.png"/><Relationship Id="rId7" Type="http://schemas.openxmlformats.org/officeDocument/2006/relationships/image" Target="../media/image1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linkedin.com/posts/saint-nazaire-et-agglom%C3%A9ration_barometrevelo2025-saintnazaireagglo-saintnazaire-activity-7320740728186290178-L2xu?utm_source=social_share_send&amp;utm_medium=member_desktop_web&amp;rcm=ACoAAExOdS0Bf0FKmfA1-sFu2OtCQCPMGftuM-8" TargetMode="External"/><Relationship Id="rId4" Type="http://schemas.openxmlformats.org/officeDocument/2006/relationships/image" Target="../media/image2.png"/><Relationship Id="rId5" Type="http://schemas.openxmlformats.org/officeDocument/2006/relationships/image" Target="../media/image1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hyperlink" Target="https://docs.google.com/spreadsheets/d/1K91T1g-N-rv7X906lWNKwkkjqhKOlFAI/edit?gid=1337976385#gid=1337976385" TargetMode="External"/><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1.jpg"/><Relationship Id="rId10"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velo-pdl.fr/index.php/barometre-velo-2025/" TargetMode="External"/><Relationship Id="rId4" Type="http://schemas.openxmlformats.org/officeDocument/2006/relationships/hyperlink" Target="https://www.fub.fr/faq-barometre-velo" TargetMode="External"/><Relationship Id="rId5"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velo-pdl.fr/index.php/barometre-velo-2025-infos-et-outils/" TargetMode="External"/><Relationship Id="rId4"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velo-pdl.fr/index.php/barometre-velo-2025-infos-et-outils/"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app.playplay.com/app/share/air-pays-de-la-loire/95de1f3b-d176-4880-9ab1-79e46c5ea819" TargetMode="External"/><Relationship Id="rId4" Type="http://schemas.openxmlformats.org/officeDocument/2006/relationships/image" Target="../media/image2.png"/><Relationship Id="rId5" Type="http://schemas.openxmlformats.org/officeDocument/2006/relationships/image" Target="../media/image1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13130542" name="Rectangle 4"/>
          <p:cNvSpPr/>
          <p:nvPr/>
        </p:nvSpPr>
        <p:spPr bwMode="auto">
          <a:xfrm>
            <a:off x="0" y="0"/>
            <a:ext cx="9906000" cy="6858000"/>
          </a:xfrm>
          <a:prstGeom prst="rect">
            <a:avLst/>
          </a:prstGeom>
          <a:solidFill>
            <a:srgbClr val="0C2B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1662058" name="Titre 1"/>
          <p:cNvSpPr>
            <a:spLocks noGrp="1"/>
          </p:cNvSpPr>
          <p:nvPr>
            <p:ph type="ctrTitle"/>
          </p:nvPr>
        </p:nvSpPr>
        <p:spPr bwMode="auto"/>
        <p:txBody>
          <a:bodyPr>
            <a:normAutofit fontScale="90000"/>
          </a:bodyPr>
          <a:lstStyle/>
          <a:p>
            <a:pPr>
              <a:defRPr/>
            </a:pPr>
            <a:r>
              <a:rPr lang="fr-FR" b="1">
                <a:solidFill>
                  <a:schemeClr val="bg1"/>
                </a:solidFill>
              </a:rPr>
              <a:t>Le Baromètre des villes cyclables / vélo</a:t>
            </a:r>
            <a:br>
              <a:rPr lang="fr-FR" b="1">
                <a:solidFill>
                  <a:schemeClr val="bg1"/>
                </a:solidFill>
              </a:rPr>
            </a:br>
            <a:endParaRPr lang="fr-FR" b="1">
              <a:solidFill>
                <a:schemeClr val="bg1"/>
              </a:solidFill>
            </a:endParaRPr>
          </a:p>
        </p:txBody>
      </p:sp>
      <p:sp>
        <p:nvSpPr>
          <p:cNvPr id="2056671509" name="Sous-titre 2"/>
          <p:cNvSpPr>
            <a:spLocks noGrp="1"/>
          </p:cNvSpPr>
          <p:nvPr>
            <p:ph type="subTitle" idx="1"/>
          </p:nvPr>
        </p:nvSpPr>
        <p:spPr bwMode="auto">
          <a:xfrm>
            <a:off x="7429499" y="5303143"/>
            <a:ext cx="2269010" cy="446774"/>
          </a:xfrm>
        </p:spPr>
        <p:txBody>
          <a:bodyPr/>
          <a:lstStyle/>
          <a:p>
            <a:pPr>
              <a:defRPr/>
            </a:pPr>
            <a:r>
              <a:rPr lang="fr-FR">
                <a:solidFill>
                  <a:schemeClr val="bg1"/>
                </a:solidFill>
              </a:rPr>
              <a:t>Avril 2025</a:t>
            </a:r>
            <a:endParaRPr/>
          </a:p>
        </p:txBody>
      </p:sp>
      <p:sp>
        <p:nvSpPr>
          <p:cNvPr id="611446728" name="Corde 5"/>
          <p:cNvSpPr/>
          <p:nvPr/>
        </p:nvSpPr>
        <p:spPr bwMode="auto">
          <a:xfrm rot="11993400">
            <a:off x="-640117" y="4236052"/>
            <a:ext cx="3267261" cy="2421921"/>
          </a:xfrm>
          <a:prstGeom prst="chord">
            <a:avLst>
              <a:gd name="adj1" fmla="val 1889441"/>
              <a:gd name="adj2" fmla="val 177656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0C2B42"/>
              </a:solidFill>
            </a:endParaRPr>
          </a:p>
        </p:txBody>
      </p:sp>
      <p:sp>
        <p:nvSpPr>
          <p:cNvPr id="283169851" name="Sous-titre 2"/>
          <p:cNvSpPr txBox="1"/>
          <p:nvPr/>
        </p:nvSpPr>
        <p:spPr bwMode="auto">
          <a:xfrm>
            <a:off x="368128" y="5118185"/>
            <a:ext cx="2677299" cy="1234903"/>
          </a:xfrm>
          <a:prstGeom prst="rect">
            <a:avLst/>
          </a:prstGeom>
        </p:spPr>
        <p:txBody>
          <a:bodyPr vert="horz" lIns="74295" tIns="37148" rIns="74295" bIns="37148" rtlCol="0">
            <a:normAutofit/>
          </a:bodyPr>
          <a:lstStyle>
            <a:lvl1pPr marL="0" indent="0" algn="ctr" defTabSz="914400">
              <a:lnSpc>
                <a:spcPct val="90000"/>
              </a:lnSpc>
              <a:spcBef>
                <a:spcPts val="1000"/>
              </a:spcBef>
              <a:buFont typeface="Arial"/>
              <a:buNone/>
              <a:defRPr sz="2400">
                <a:solidFill>
                  <a:schemeClr val="tx1"/>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defRPr/>
            </a:pPr>
            <a:endParaRPr/>
          </a:p>
        </p:txBody>
      </p:sp>
      <p:pic>
        <p:nvPicPr>
          <p:cNvPr id="1305556254" name="Image 7" descr="Une image contenant texte, logo, capture d’écran, cercle&#10;&#10;Description générée automatiquement"/>
          <p:cNvPicPr>
            <a:picLocks noChangeAspect="1"/>
          </p:cNvPicPr>
          <p:nvPr/>
        </p:nvPicPr>
        <p:blipFill>
          <a:blip r:embed="rId3"/>
          <a:stretch/>
        </p:blipFill>
        <p:spPr bwMode="auto">
          <a:xfrm>
            <a:off x="3330216" y="2940307"/>
            <a:ext cx="3727808" cy="3727808"/>
          </a:xfrm>
          <a:prstGeom prst="rect">
            <a:avLst/>
          </a:prstGeom>
        </p:spPr>
      </p:pic>
      <p:pic>
        <p:nvPicPr>
          <p:cNvPr id="1326139823" name="Image 9" descr="Une image contenant texte, logo, capture d’écran, cercle&#10;&#10;Description générée automatiquement"/>
          <p:cNvPicPr>
            <a:picLocks noChangeAspect="1"/>
          </p:cNvPicPr>
          <p:nvPr/>
        </p:nvPicPr>
        <p:blipFill>
          <a:blip r:embed="rId3"/>
          <a:srcRect l="41619" t="85505" r="42802" b="2932"/>
          <a:stretch/>
        </p:blipFill>
        <p:spPr bwMode="auto">
          <a:xfrm>
            <a:off x="207492" y="109084"/>
            <a:ext cx="1365288" cy="1013278"/>
          </a:xfrm>
          <a:prstGeom prst="rect">
            <a:avLst/>
          </a:prstGeom>
        </p:spPr>
      </p:pic>
      <p:pic>
        <p:nvPicPr>
          <p:cNvPr id="1603536315" name="Image 10" descr="Une image contenant texte, Roue de vélo, roue, vélo&#10;&#10;Le contenu généré par l’IA peut être incorrect."/>
          <p:cNvPicPr>
            <a:picLocks noChangeAspect="1"/>
          </p:cNvPicPr>
          <p:nvPr/>
        </p:nvPicPr>
        <p:blipFill>
          <a:blip r:embed="rId4"/>
          <a:stretch/>
        </p:blipFill>
        <p:spPr bwMode="auto">
          <a:xfrm>
            <a:off x="8417218" y="59682"/>
            <a:ext cx="1281291" cy="138935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75198052" name="Titre 1"/>
          <p:cNvSpPr txBox="1"/>
          <p:nvPr/>
        </p:nvSpPr>
        <p:spPr bwMode="auto">
          <a:xfrm>
            <a:off x="381000" y="7521"/>
            <a:ext cx="9127297" cy="841362"/>
          </a:xfrm>
          <a:prstGeom prst="rect">
            <a:avLst/>
          </a:prstGeom>
          <a:solidFill>
            <a:srgbClr val="0C2B42"/>
          </a:solidFill>
        </p:spPr>
        <p:txBody>
          <a:bodyPr vert="horz" lIns="48489" tIns="24244" rIns="48489" bIns="24244"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Profiter de Mai à vélo pour relayer l’enquête </a:t>
            </a:r>
            <a:endParaRPr/>
          </a:p>
        </p:txBody>
      </p:sp>
      <p:sp>
        <p:nvSpPr>
          <p:cNvPr id="1393471218" name="ZoneTexte 1"/>
          <p:cNvSpPr txBox="1"/>
          <p:nvPr/>
        </p:nvSpPr>
        <p:spPr bwMode="auto">
          <a:xfrm flipH="0" flipV="0">
            <a:off x="380998" y="1099986"/>
            <a:ext cx="7307928" cy="4176119"/>
          </a:xfrm>
          <a:prstGeom prst="rect">
            <a:avLst/>
          </a:prstGeom>
          <a:noFill/>
        </p:spPr>
        <p:txBody>
          <a:bodyPr wrap="square" rtlCol="0">
            <a:spAutoFit/>
          </a:bodyPr>
          <a:lstStyle/>
          <a:p>
            <a:pPr marL="327936" indent="-327936">
              <a:buFont typeface="Arial"/>
              <a:buChar char="•"/>
              <a:defRPr/>
            </a:pPr>
            <a:endParaRPr sz="2400" b="0">
              <a:solidFill>
                <a:schemeClr val="tx1"/>
              </a:solidFill>
              <a:latin typeface="Calibri"/>
              <a:ea typeface="Calibri"/>
              <a:cs typeface="Calibri"/>
            </a:endParaRPr>
          </a:p>
          <a:p>
            <a:pPr marL="327935" indent="-327935">
              <a:buFont typeface="Arial"/>
              <a:buChar char="•"/>
              <a:defRPr/>
            </a:pPr>
            <a:r>
              <a:rPr lang="fr-FR" sz="2400" b="1" i="0" u="none" strike="noStrike" cap="none" spc="0">
                <a:solidFill>
                  <a:schemeClr val="tx1"/>
                </a:solidFill>
                <a:latin typeface="Calibri"/>
                <a:ea typeface="Calibri"/>
                <a:cs typeface="Calibri"/>
              </a:rPr>
              <a:t>lors des évènements organisés sur le territoire </a:t>
            </a:r>
            <a:br>
              <a:rPr lang="fr-FR" sz="2400" b="1" i="0" u="none" strike="noStrike" cap="none" spc="0">
                <a:solidFill>
                  <a:schemeClr val="tx1"/>
                </a:solidFill>
                <a:latin typeface="Calibri"/>
                <a:ea typeface="Calibri"/>
                <a:cs typeface="Calibri"/>
              </a:rPr>
            </a:br>
            <a:endParaRPr lang="fr-FR" sz="2400" b="1" i="0" u="none" strike="noStrike" cap="none" spc="0">
              <a:solidFill>
                <a:schemeClr val="tx1"/>
              </a:solidFill>
              <a:latin typeface="Times New Roman"/>
              <a:cs typeface="Times New Roman"/>
            </a:endParaRPr>
          </a:p>
          <a:p>
            <a:pPr marL="327935" indent="-327935">
              <a:buFont typeface="Arial"/>
              <a:buChar char="•"/>
              <a:defRPr/>
            </a:pPr>
            <a:endParaRPr sz="1800" b="0" i="0" u="none" strike="noStrike" cap="none" spc="0">
              <a:solidFill>
                <a:schemeClr val="tx1"/>
              </a:solidFill>
              <a:latin typeface="Times New Roman"/>
              <a:cs typeface="Times New Roman"/>
            </a:endParaRPr>
          </a:p>
          <a:p>
            <a:pPr marL="327935" indent="-327935">
              <a:buFont typeface="Arial"/>
              <a:buChar char="•"/>
              <a:defRPr/>
            </a:pPr>
            <a:endParaRPr lang="fr-FR" sz="1800" b="0">
              <a:latin typeface="Calibri"/>
              <a:ea typeface="Calibri"/>
              <a:cs typeface="Calibri"/>
            </a:endParaRPr>
          </a:p>
          <a:p>
            <a:pPr marL="327935" indent="-327935">
              <a:buFont typeface="Arial"/>
              <a:buChar char="•"/>
              <a:defRPr/>
            </a:pPr>
            <a:endParaRPr lang="fr-FR" sz="1800" b="0">
              <a:latin typeface="Calibri"/>
              <a:ea typeface="Calibri"/>
              <a:cs typeface="Calibri"/>
            </a:endParaRPr>
          </a:p>
          <a:p>
            <a:pPr marL="327935" indent="-327935">
              <a:buFont typeface="Arial"/>
              <a:buChar char="•"/>
              <a:defRPr/>
            </a:pPr>
            <a:endParaRPr lang="fr-FR" sz="1800" b="0">
              <a:latin typeface="Calibri"/>
              <a:ea typeface="Calibri"/>
              <a:cs typeface="Calibri"/>
            </a:endParaRPr>
          </a:p>
          <a:p>
            <a:pPr marL="327935" indent="-327935">
              <a:buFont typeface="Arial"/>
              <a:buChar char="•"/>
              <a:defRPr/>
            </a:pPr>
            <a:endParaRPr lang="fr-FR" sz="1800" b="0">
              <a:latin typeface="Calibri"/>
              <a:ea typeface="Calibri"/>
              <a:cs typeface="Calibri"/>
            </a:endParaRPr>
          </a:p>
          <a:p>
            <a:pPr>
              <a:defRPr/>
            </a:pPr>
            <a:r>
              <a:rPr lang="fr-FR" sz="1800" b="0" i="0" u="none" strike="noStrike" cap="none" spc="0">
                <a:solidFill>
                  <a:schemeClr val="tx1"/>
                </a:solidFill>
                <a:latin typeface="Calibri"/>
                <a:ea typeface="Calibri"/>
                <a:cs typeface="Calibri"/>
              </a:rPr>
              <a:t> </a:t>
            </a:r>
            <a:br>
              <a:rPr lang="fr-FR" sz="2400" b="1" i="0" u="none" strike="noStrike" cap="none" spc="0">
                <a:solidFill>
                  <a:schemeClr val="tx1"/>
                </a:solidFill>
                <a:latin typeface="Calibri"/>
                <a:ea typeface="Calibri"/>
                <a:cs typeface="Calibri"/>
              </a:rPr>
            </a:br>
            <a:endParaRPr lang="fr-FR"/>
          </a:p>
          <a:p>
            <a:pPr marL="327936" indent="-327936">
              <a:buFont typeface="Arial"/>
              <a:buChar char="•"/>
              <a:defRPr/>
            </a:pPr>
            <a:endParaRPr lang="fr-FR" sz="2400" b="1">
              <a:latin typeface="Calibri"/>
              <a:cs typeface="Calibri"/>
            </a:endParaRPr>
          </a:p>
          <a:p>
            <a:pPr>
              <a:defRPr/>
            </a:pPr>
            <a:r>
              <a:rPr sz="2200" b="1" i="0" u="none">
                <a:solidFill>
                  <a:srgbClr val="3A616B"/>
                </a:solidFill>
                <a:latin typeface="Calibri"/>
                <a:ea typeface="Calibri"/>
                <a:cs typeface="Calibri"/>
              </a:rPr>
              <a:t>              </a:t>
            </a:r>
            <a:r>
              <a:rPr sz="2200" b="0" i="0" u="none">
                <a:solidFill>
                  <a:srgbClr val="3A616B"/>
                </a:solidFill>
                <a:latin typeface="Calibri"/>
                <a:ea typeface="Calibri"/>
                <a:cs typeface="Calibri"/>
              </a:rPr>
              <a:t>  </a:t>
            </a:r>
            <a:r>
              <a:rPr lang="fr-FR" sz="2200" b="0">
                <a:latin typeface="Calibri"/>
                <a:ea typeface="Calibri"/>
                <a:cs typeface="Calibri"/>
              </a:rPr>
              <a:t> </a:t>
            </a:r>
            <a:br>
              <a:rPr lang="fr-FR" sz="2200" b="0">
                <a:latin typeface="Calibri"/>
                <a:ea typeface="Calibri"/>
                <a:cs typeface="Calibri"/>
              </a:rPr>
            </a:br>
            <a:endParaRPr/>
          </a:p>
        </p:txBody>
      </p:sp>
      <p:sp>
        <p:nvSpPr>
          <p:cNvPr id="209492856" name="ZoneTexte 3"/>
          <p:cNvSpPr txBox="1"/>
          <p:nvPr/>
        </p:nvSpPr>
        <p:spPr bwMode="auto">
          <a:xfrm>
            <a:off x="701262" y="5093046"/>
            <a:ext cx="4301472" cy="366119"/>
          </a:xfrm>
          <a:prstGeom prst="rect">
            <a:avLst/>
          </a:prstGeom>
          <a:noFill/>
        </p:spPr>
        <p:txBody>
          <a:bodyPr wrap="square" rtlCol="0">
            <a:spAutoFit/>
          </a:bodyPr>
          <a:lstStyle/>
          <a:p>
            <a:pPr>
              <a:defRPr/>
            </a:pPr>
            <a:endParaRPr lang="fr-FR"/>
          </a:p>
        </p:txBody>
      </p:sp>
      <p:pic>
        <p:nvPicPr>
          <p:cNvPr id="1943290002" name="Image 1" descr="Une image contenant texte, Roue de vélo, roue, vélo&#10;&#10;Le contenu généré par l’IA peut être incorrect."/>
          <p:cNvPicPr>
            <a:picLocks noChangeAspect="1"/>
          </p:cNvPicPr>
          <p:nvPr/>
        </p:nvPicPr>
        <p:blipFill>
          <a:blip r:embed="rId3"/>
          <a:stretch/>
        </p:blipFill>
        <p:spPr bwMode="auto">
          <a:xfrm>
            <a:off x="8915861" y="0"/>
            <a:ext cx="895257" cy="970759"/>
          </a:xfrm>
          <a:prstGeom prst="rect">
            <a:avLst/>
          </a:prstGeom>
        </p:spPr>
      </p:pic>
      <p:pic>
        <p:nvPicPr>
          <p:cNvPr id="515060697" name=""/>
          <p:cNvPicPr>
            <a:picLocks noChangeAspect="1"/>
          </p:cNvPicPr>
          <p:nvPr/>
        </p:nvPicPr>
        <p:blipFill>
          <a:blip r:embed="rId4"/>
          <a:srcRect l="0" t="0" r="0" b="25611"/>
          <a:stretch/>
        </p:blipFill>
        <p:spPr bwMode="auto">
          <a:xfrm flipH="0" flipV="0">
            <a:off x="380999" y="2004127"/>
            <a:ext cx="9131475" cy="3271978"/>
          </a:xfrm>
          <a:prstGeom prst="rect">
            <a:avLst/>
          </a:prstGeom>
        </p:spPr>
      </p:pic>
      <p:sp>
        <p:nvSpPr>
          <p:cNvPr id="624510430" name=""/>
          <p:cNvSpPr txBox="1"/>
          <p:nvPr/>
        </p:nvSpPr>
        <p:spPr bwMode="auto">
          <a:xfrm flipH="0" flipV="0">
            <a:off x="477793" y="5381682"/>
            <a:ext cx="9030504"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fr-FR" sz="1800" b="0" i="0" u="none" strike="noStrike" cap="none" spc="0">
                <a:solidFill>
                  <a:schemeClr val="tx1"/>
                </a:solidFill>
                <a:latin typeface="Calibri"/>
                <a:ea typeface="Calibri"/>
                <a:cs typeface="Calibri"/>
              </a:rPr>
              <a:t>Pour consulter la liste de tous les évènements : </a:t>
            </a:r>
            <a:r>
              <a:rPr lang="fr-FR" sz="1800" b="0" i="0" u="sng" strike="noStrike" cap="none" spc="0">
                <a:solidFill>
                  <a:schemeClr val="tx1"/>
                </a:solidFill>
                <a:latin typeface="Calibri"/>
                <a:ea typeface="Calibri"/>
                <a:cs typeface="Calibri"/>
                <a:hlinkClick r:id="rId5" tooltip="https://maiavelo.fr/nos-evenements/"/>
              </a:rPr>
              <a:t>https://maiavelo.fr/nos-evenements/</a:t>
            </a:r>
            <a:endParaRPr sz="1800" b="0">
              <a:latin typeface="Calibri"/>
              <a:ea typeface="Calibri"/>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504974460" name="Titre 1"/>
          <p:cNvSpPr txBox="1"/>
          <p:nvPr/>
        </p:nvSpPr>
        <p:spPr bwMode="auto">
          <a:xfrm>
            <a:off x="381001" y="151840"/>
            <a:ext cx="9127298" cy="841363"/>
          </a:xfrm>
          <a:prstGeom prst="rect">
            <a:avLst/>
          </a:prstGeom>
          <a:solidFill>
            <a:srgbClr val="0C2B42"/>
          </a:solidFill>
        </p:spPr>
        <p:txBody>
          <a:bodyPr vert="horz" lIns="48490" tIns="24245" rIns="48490" bIns="24245"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Les événements des assos </a:t>
            </a:r>
            <a:endParaRPr/>
          </a:p>
        </p:txBody>
      </p:sp>
      <p:sp>
        <p:nvSpPr>
          <p:cNvPr id="2006148974" name="ZoneTexte 1"/>
          <p:cNvSpPr txBox="1"/>
          <p:nvPr/>
        </p:nvSpPr>
        <p:spPr bwMode="auto">
          <a:xfrm flipH="0" flipV="0">
            <a:off x="493768" y="921402"/>
            <a:ext cx="7487068" cy="1676759"/>
          </a:xfrm>
          <a:prstGeom prst="rect">
            <a:avLst/>
          </a:prstGeom>
          <a:noFill/>
        </p:spPr>
        <p:txBody>
          <a:bodyPr wrap="square" rtlCol="0">
            <a:spAutoFit/>
          </a:bodyPr>
          <a:lstStyle/>
          <a:p>
            <a:pPr marL="327937" indent="-327937">
              <a:buFont typeface="Arial"/>
              <a:buChar char="•"/>
              <a:defRPr/>
            </a:pPr>
            <a:endParaRPr sz="2400" b="0">
              <a:solidFill>
                <a:schemeClr val="tx1"/>
              </a:solidFill>
              <a:latin typeface="Calibri"/>
              <a:ea typeface="Calibri"/>
              <a:cs typeface="Calibri"/>
            </a:endParaRPr>
          </a:p>
          <a:p>
            <a:pPr marL="327937" indent="-327937">
              <a:buFont typeface="Arial"/>
              <a:buChar char="•"/>
              <a:defRPr/>
            </a:pPr>
            <a:r>
              <a:rPr lang="fr-FR" sz="2000" b="1">
                <a:latin typeface="Calibri"/>
                <a:ea typeface="Calibri"/>
                <a:cs typeface="Calibri"/>
              </a:rPr>
              <a:t>Evènements organisés par les assos : des occasions pour relayer le baromètre</a:t>
            </a:r>
            <a:endParaRPr lang="fr-FR" sz="2400" b="1">
              <a:latin typeface="Calibri"/>
              <a:cs typeface="Calibri"/>
            </a:endParaRPr>
          </a:p>
          <a:p>
            <a:pPr>
              <a:defRPr/>
            </a:pPr>
            <a:r>
              <a:rPr sz="2200" b="1" i="0" u="none">
                <a:solidFill>
                  <a:srgbClr val="3A616B"/>
                </a:solidFill>
                <a:latin typeface="Calibri"/>
                <a:ea typeface="Calibri"/>
                <a:cs typeface="Calibri"/>
              </a:rPr>
              <a:t>              </a:t>
            </a:r>
            <a:r>
              <a:rPr sz="2200" b="0" i="0" u="none">
                <a:solidFill>
                  <a:srgbClr val="3A616B"/>
                </a:solidFill>
                <a:latin typeface="Calibri"/>
                <a:ea typeface="Calibri"/>
                <a:cs typeface="Calibri"/>
              </a:rPr>
              <a:t>  </a:t>
            </a:r>
            <a:r>
              <a:rPr lang="fr-FR" sz="2200" b="0">
                <a:latin typeface="Calibri"/>
                <a:ea typeface="Calibri"/>
                <a:cs typeface="Calibri"/>
              </a:rPr>
              <a:t> </a:t>
            </a:r>
            <a:br>
              <a:rPr lang="fr-FR" sz="2200" b="0">
                <a:latin typeface="Calibri"/>
                <a:ea typeface="Calibri"/>
                <a:cs typeface="Calibri"/>
              </a:rPr>
            </a:br>
            <a:endParaRPr/>
          </a:p>
        </p:txBody>
      </p:sp>
      <p:sp>
        <p:nvSpPr>
          <p:cNvPr id="757841377" name="AutoShape 2"/>
          <p:cNvSpPr>
            <a:spLocks noChangeArrowheads="1" noChangeAspect="1"/>
          </p:cNvSpPr>
          <p:nvPr/>
        </p:nvSpPr>
        <p:spPr bwMode="auto">
          <a:xfrm>
            <a:off x="4800600" y="3276600"/>
            <a:ext cx="304800"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535691256" name="AutoShape 4"/>
          <p:cNvSpPr>
            <a:spLocks noChangeArrowheads="1" noChangeAspect="1"/>
          </p:cNvSpPr>
          <p:nvPr/>
        </p:nvSpPr>
        <p:spPr bwMode="auto">
          <a:xfrm>
            <a:off x="3013364" y="1489364"/>
            <a:ext cx="2244436" cy="2244436"/>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710650246" name="AutoShape 6"/>
          <p:cNvSpPr>
            <a:spLocks noChangeArrowheads="1" noChangeAspect="1"/>
          </p:cNvSpPr>
          <p:nvPr/>
        </p:nvSpPr>
        <p:spPr bwMode="auto">
          <a:xfrm>
            <a:off x="4953000" y="3429000"/>
            <a:ext cx="304800" cy="304800"/>
          </a:xfrm>
          <a:prstGeom prst="rect">
            <a:avLst/>
          </a:prstGeom>
          <a:noFill/>
        </p:spPr>
        <p:txBody>
          <a:bodyPr vert="horz" wrap="square" lIns="91440" tIns="45720" rIns="91440" bIns="45720" numCol="1" anchor="t" anchorCtr="0" compatLnSpc="1">
            <a:prstTxWarp prst="textNoShape"/>
          </a:bodyPr>
          <a:lstStyle/>
          <a:p>
            <a:pPr>
              <a:defRPr/>
            </a:pPr>
            <a:endParaRPr lang="fr-FR"/>
          </a:p>
        </p:txBody>
      </p:sp>
      <p:sp>
        <p:nvSpPr>
          <p:cNvPr id="1957748311" name="ZoneTexte 10"/>
          <p:cNvSpPr txBox="1"/>
          <p:nvPr/>
        </p:nvSpPr>
        <p:spPr bwMode="auto">
          <a:xfrm>
            <a:off x="697472" y="5253176"/>
            <a:ext cx="3499072" cy="366119"/>
          </a:xfrm>
          <a:prstGeom prst="rect">
            <a:avLst/>
          </a:prstGeom>
          <a:noFill/>
        </p:spPr>
        <p:txBody>
          <a:bodyPr wrap="square" rtlCol="0">
            <a:spAutoFit/>
          </a:bodyPr>
          <a:lstStyle/>
          <a:p>
            <a:pPr>
              <a:defRPr/>
            </a:pPr>
            <a:r>
              <a:rPr lang="fr-FR"/>
              <a:t>Cyclamaine ( 72 )</a:t>
            </a:r>
            <a:endParaRPr/>
          </a:p>
        </p:txBody>
      </p:sp>
      <p:sp>
        <p:nvSpPr>
          <p:cNvPr id="1061728392" name="ZoneTexte 17"/>
          <p:cNvSpPr txBox="1"/>
          <p:nvPr/>
        </p:nvSpPr>
        <p:spPr bwMode="auto">
          <a:xfrm>
            <a:off x="5105399" y="6280665"/>
            <a:ext cx="3494392" cy="366119"/>
          </a:xfrm>
          <a:prstGeom prst="rect">
            <a:avLst/>
          </a:prstGeom>
          <a:noFill/>
        </p:spPr>
        <p:txBody>
          <a:bodyPr wrap="square" rtlCol="0">
            <a:spAutoFit/>
          </a:bodyPr>
          <a:lstStyle/>
          <a:p>
            <a:pPr>
              <a:defRPr/>
            </a:pPr>
            <a:endParaRPr/>
          </a:p>
        </p:txBody>
      </p:sp>
      <p:pic>
        <p:nvPicPr>
          <p:cNvPr id="618234631" name="Image 1" descr="Une image contenant texte, Roue de vélo, roue, vélo&#10;&#10;Le contenu généré par l’IA peut être incorrect."/>
          <p:cNvPicPr>
            <a:picLocks noChangeAspect="1"/>
          </p:cNvPicPr>
          <p:nvPr/>
        </p:nvPicPr>
        <p:blipFill>
          <a:blip r:embed="rId3"/>
          <a:stretch/>
        </p:blipFill>
        <p:spPr bwMode="auto">
          <a:xfrm>
            <a:off x="8915862" y="144318"/>
            <a:ext cx="895257" cy="970760"/>
          </a:xfrm>
          <a:prstGeom prst="rect">
            <a:avLst/>
          </a:prstGeom>
        </p:spPr>
      </p:pic>
      <p:pic>
        <p:nvPicPr>
          <p:cNvPr id="667914583" name=""/>
          <p:cNvPicPr>
            <a:picLocks noChangeAspect="1"/>
          </p:cNvPicPr>
          <p:nvPr/>
        </p:nvPicPr>
        <p:blipFill>
          <a:blip r:embed="rId4"/>
          <a:stretch/>
        </p:blipFill>
        <p:spPr bwMode="auto">
          <a:xfrm flipH="0" flipV="0">
            <a:off x="662114" y="2118211"/>
            <a:ext cx="3569788" cy="2504355"/>
          </a:xfrm>
          <a:prstGeom prst="rect">
            <a:avLst/>
          </a:prstGeom>
        </p:spPr>
      </p:pic>
      <p:pic>
        <p:nvPicPr>
          <p:cNvPr id="1764908114" name=""/>
          <p:cNvPicPr>
            <a:picLocks noChangeAspect="1"/>
          </p:cNvPicPr>
          <p:nvPr/>
        </p:nvPicPr>
        <p:blipFill>
          <a:blip r:embed="rId5"/>
          <a:stretch/>
        </p:blipFill>
        <p:spPr bwMode="auto">
          <a:xfrm flipH="0" flipV="0">
            <a:off x="4528108" y="2054768"/>
            <a:ext cx="5333440" cy="2631242"/>
          </a:xfrm>
          <a:prstGeom prst="rect">
            <a:avLst/>
          </a:prstGeom>
        </p:spPr>
      </p:pic>
      <p:sp>
        <p:nvSpPr>
          <p:cNvPr id="1896055364" name="ZoneTexte 10"/>
          <p:cNvSpPr txBox="1"/>
          <p:nvPr/>
        </p:nvSpPr>
        <p:spPr bwMode="auto">
          <a:xfrm>
            <a:off x="4528108" y="5164788"/>
            <a:ext cx="3506271" cy="366119"/>
          </a:xfrm>
          <a:prstGeom prst="rect">
            <a:avLst/>
          </a:prstGeom>
          <a:noFill/>
        </p:spPr>
        <p:txBody>
          <a:bodyPr wrap="square" rtlCol="0">
            <a:spAutoFit/>
          </a:bodyPr>
          <a:lstStyle/>
          <a:p>
            <a:pPr>
              <a:defRPr/>
            </a:pPr>
            <a:r>
              <a:rPr lang="fr-FR"/>
              <a:t>Blain à vélo ( 44 )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44015511" name="Content Placeholder 2"/>
          <p:cNvSpPr>
            <a:spLocks noGrp="1"/>
          </p:cNvSpPr>
          <p:nvPr>
            <p:ph idx="1"/>
          </p:nvPr>
        </p:nvSpPr>
        <p:spPr bwMode="auto">
          <a:xfrm flipH="0" flipV="0">
            <a:off x="381001" y="1306079"/>
            <a:ext cx="8543925" cy="5239374"/>
          </a:xfrm>
        </p:spPr>
        <p:txBody>
          <a:bodyPr vertOverflow="overflow" horzOverflow="overflow" vert="horz" wrap="square" lIns="91440" tIns="45720" rIns="91440" bIns="45720" numCol="1" spcCol="0" rtlCol="0" fromWordArt="0" anchor="t" anchorCtr="0" forceAA="0" upright="0" compatLnSpc="0">
            <a:normAutofit fontScale="95000" lnSpcReduction="1000"/>
          </a:bodyPr>
          <a:lstStyle/>
          <a:p>
            <a:pPr>
              <a:defRPr/>
            </a:pPr>
            <a:r>
              <a:rPr sz="1800" b="1" i="0" u="none">
                <a:solidFill>
                  <a:srgbClr val="34344B"/>
                </a:solidFill>
                <a:latin typeface="Calibri"/>
                <a:ea typeface="Calibri"/>
                <a:cs typeface="Calibri"/>
              </a:rPr>
              <a:t>Du 19 au 25 mai 2025</a:t>
            </a:r>
            <a:endParaRPr sz="1800" b="1" i="0" u="none">
              <a:solidFill>
                <a:srgbClr val="34344B"/>
              </a:solidFill>
              <a:latin typeface="Calibri"/>
              <a:ea typeface="Calibri"/>
              <a:cs typeface="Calibri"/>
            </a:endParaRPr>
          </a:p>
          <a:p>
            <a:pPr>
              <a:defRPr/>
            </a:pPr>
            <a:r>
              <a:rPr sz="1800" b="1" i="0" u="none">
                <a:solidFill>
                  <a:srgbClr val="34344B"/>
                </a:solidFill>
                <a:latin typeface="Calibri"/>
                <a:ea typeface="Calibri"/>
                <a:cs typeface="Calibri"/>
              </a:rPr>
              <a:t>Un défi que peuvent proposer employeurs et des établissement scolaires pour inviter </a:t>
            </a:r>
            <a:r>
              <a:rPr sz="1800" b="1" i="0" u="none">
                <a:solidFill>
                  <a:srgbClr val="34344B"/>
                </a:solidFill>
                <a:latin typeface="Calibri"/>
                <a:ea typeface="Calibri"/>
                <a:cs typeface="Calibri"/>
              </a:rPr>
              <a:t>salariés et scolaires</a:t>
            </a:r>
            <a:r>
              <a:rPr sz="1800" b="1" i="0" u="none">
                <a:solidFill>
                  <a:srgbClr val="34344B"/>
                </a:solidFill>
                <a:latin typeface="Calibri"/>
                <a:ea typeface="Calibri"/>
                <a:cs typeface="Calibri"/>
              </a:rPr>
              <a:t> </a:t>
            </a:r>
            <a:r>
              <a:rPr sz="1800" b="1" i="0" u="none">
                <a:solidFill>
                  <a:srgbClr val="34344B"/>
                </a:solidFill>
                <a:latin typeface="Calibri"/>
                <a:ea typeface="Calibri"/>
                <a:cs typeface="Calibri"/>
              </a:rPr>
              <a:t>à tester le vélo pendant une semaine </a:t>
            </a:r>
            <a:r>
              <a:rPr sz="1800" b="1" i="0" u="none">
                <a:solidFill>
                  <a:srgbClr val="34344B"/>
                </a:solidFill>
                <a:latin typeface="Calibri"/>
                <a:ea typeface="Calibri"/>
                <a:cs typeface="Calibri"/>
              </a:rPr>
              <a:t>.</a:t>
            </a:r>
            <a:br>
              <a:rPr sz="1800">
                <a:latin typeface="Calibri"/>
                <a:ea typeface="Calibri"/>
                <a:cs typeface="Calibri"/>
              </a:rPr>
            </a:br>
            <a:br>
              <a:rPr sz="1800">
                <a:latin typeface="Calibri"/>
                <a:ea typeface="Calibri"/>
                <a:cs typeface="Calibri"/>
              </a:rPr>
            </a:br>
            <a:r>
              <a:rPr sz="1800" b="1">
                <a:latin typeface="Calibri"/>
                <a:ea typeface="Calibri"/>
                <a:cs typeface="Calibri"/>
              </a:rPr>
              <a:t>&gt;&gt; </a:t>
            </a:r>
            <a:r>
              <a:rPr lang="en-US" sz="1800" b="1" i="0" u="sng" strike="noStrike" cap="none" spc="0">
                <a:solidFill>
                  <a:schemeClr val="tx1"/>
                </a:solidFill>
                <a:latin typeface="Calibri"/>
                <a:ea typeface="Calibri"/>
                <a:cs typeface="Calibri"/>
                <a:hlinkClick r:id="rId3" tooltip="https://www.defimobilite-paysdelaloire.fr/fr/scolaire/"/>
              </a:rPr>
              <a:t>Lien pour inscrire</a:t>
            </a:r>
            <a:r>
              <a:rPr lang="en-US" sz="1800" b="1" i="0" u="sng" strike="noStrike" cap="none" spc="0">
                <a:solidFill>
                  <a:schemeClr val="tx1"/>
                </a:solidFill>
                <a:latin typeface="Calibri"/>
                <a:ea typeface="Calibri"/>
                <a:cs typeface="Calibri"/>
                <a:hlinkClick r:id="rId3" tooltip="https://www.defimobilite-paysdelaloire.fr/fr/scolaire/"/>
              </a:rPr>
              <a:t> un établissement scolaire</a:t>
            </a:r>
            <a:br>
              <a:rPr sz="1800" b="1">
                <a:latin typeface="Calibri"/>
                <a:ea typeface="Calibri"/>
                <a:cs typeface="Calibri"/>
              </a:rPr>
            </a:br>
            <a:r>
              <a:rPr sz="1800" b="1" u="sng">
                <a:latin typeface="Calibri"/>
                <a:ea typeface="Calibri"/>
                <a:cs typeface="Calibri"/>
                <a:hlinkClick r:id="rId4" tooltip="https://www.defimobilite-paysdelaloire.fr/fr/Entreprises/"/>
              </a:rPr>
              <a:t>&gt;&gt; Lien pour inscrire un ét</a:t>
            </a:r>
            <a:r>
              <a:rPr sz="1800" b="1" u="sng">
                <a:latin typeface="Calibri"/>
                <a:ea typeface="Calibri"/>
                <a:cs typeface="Calibri"/>
                <a:hlinkClick r:id="rId4" tooltip="https://www.defimobilite-paysdelaloire.fr/fr/Entreprises/"/>
              </a:rPr>
              <a:t>ablissement professionnel </a:t>
            </a:r>
            <a:br>
              <a:rPr sz="2000" b="1">
                <a:latin typeface="Calibri"/>
                <a:cs typeface="Calibri"/>
              </a:rPr>
            </a:br>
            <a:endParaRPr sz="2000" b="1">
              <a:latin typeface="Calibri"/>
              <a:cs typeface="Calibri"/>
            </a:endParaRPr>
          </a:p>
          <a:p>
            <a:pPr>
              <a:defRPr/>
            </a:pPr>
            <a:endParaRPr>
              <a:latin typeface="Calibri"/>
              <a:cs typeface="Calibri"/>
            </a:endParaRPr>
          </a:p>
          <a:p>
            <a:pPr>
              <a:defRPr/>
            </a:pPr>
            <a:endParaRPr>
              <a:latin typeface="Calibri"/>
              <a:cs typeface="Calibri"/>
            </a:endParaRPr>
          </a:p>
          <a:p>
            <a:pPr>
              <a:defRPr/>
            </a:pPr>
            <a:endParaRPr>
              <a:latin typeface="Calibri"/>
              <a:cs typeface="Calibri"/>
            </a:endParaRPr>
          </a:p>
          <a:p>
            <a:pPr>
              <a:defRPr/>
            </a:pPr>
            <a:endParaRPr>
              <a:latin typeface="Calibri"/>
              <a:cs typeface="Calibri"/>
            </a:endParaRPr>
          </a:p>
          <a:p>
            <a:pPr>
              <a:defRPr/>
            </a:pPr>
            <a:endParaRPr>
              <a:latin typeface="Calibri"/>
              <a:cs typeface="Calibri"/>
            </a:endParaRPr>
          </a:p>
          <a:p>
            <a:pPr>
              <a:defRPr/>
            </a:pPr>
            <a:endParaRPr>
              <a:latin typeface="Calibri"/>
              <a:cs typeface="Calibri"/>
            </a:endParaRPr>
          </a:p>
          <a:p>
            <a:pPr marL="0" indent="0">
              <a:buFont typeface="Arial"/>
              <a:buNone/>
              <a:defRPr/>
            </a:pPr>
            <a:r>
              <a:rPr sz="2000" b="1">
                <a:latin typeface="Calibri"/>
                <a:cs typeface="Calibri"/>
              </a:rPr>
              <a:t>   Carte des actions mises en place sur la région : </a:t>
            </a:r>
            <a:r>
              <a:rPr sz="2000" b="1" u="sng">
                <a:latin typeface="Calibri"/>
                <a:cs typeface="Calibri"/>
                <a:hlinkClick r:id="rId5" tooltip="https://www.defimobilite-paysdelaloire.fr/fr/structure/"/>
              </a:rPr>
              <a:t>ici </a:t>
            </a:r>
            <a:endParaRPr>
              <a:latin typeface="Calibri"/>
              <a:cs typeface="Calibri"/>
            </a:endParaRPr>
          </a:p>
        </p:txBody>
      </p:sp>
      <p:sp>
        <p:nvSpPr>
          <p:cNvPr id="1227034850" name="Titre 1"/>
          <p:cNvSpPr txBox="1"/>
          <p:nvPr/>
        </p:nvSpPr>
        <p:spPr bwMode="auto">
          <a:xfrm>
            <a:off x="381001" y="151840"/>
            <a:ext cx="9127298" cy="841363"/>
          </a:xfrm>
          <a:prstGeom prst="rect">
            <a:avLst/>
          </a:prstGeom>
          <a:solidFill>
            <a:srgbClr val="0C2B42"/>
          </a:solidFill>
        </p:spPr>
        <p:txBody>
          <a:bodyPr vert="horz" lIns="48490" tIns="24245" rIns="48490" bIns="24245"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Défi mobilité sur vos territoires</a:t>
            </a:r>
            <a:endParaRPr/>
          </a:p>
        </p:txBody>
      </p:sp>
      <p:pic>
        <p:nvPicPr>
          <p:cNvPr id="1176390193" name="Image 1" descr="Une image contenant texte, Roue de vélo, roue, vélo&#10;&#10;Le contenu généré par l’IA peut être incorrect."/>
          <p:cNvPicPr>
            <a:picLocks noChangeAspect="1"/>
          </p:cNvPicPr>
          <p:nvPr/>
        </p:nvPicPr>
        <p:blipFill>
          <a:blip r:embed="rId6"/>
          <a:stretch/>
        </p:blipFill>
        <p:spPr bwMode="auto">
          <a:xfrm>
            <a:off x="8915862" y="144318"/>
            <a:ext cx="895257" cy="970760"/>
          </a:xfrm>
          <a:prstGeom prst="rect">
            <a:avLst/>
          </a:prstGeom>
        </p:spPr>
      </p:pic>
      <p:pic>
        <p:nvPicPr>
          <p:cNvPr id="1376771215" name=""/>
          <p:cNvPicPr>
            <a:picLocks noChangeAspect="1"/>
          </p:cNvPicPr>
          <p:nvPr/>
        </p:nvPicPr>
        <p:blipFill>
          <a:blip r:embed="rId7"/>
          <a:stretch/>
        </p:blipFill>
        <p:spPr bwMode="auto">
          <a:xfrm flipH="0" flipV="0">
            <a:off x="562840" y="3193112"/>
            <a:ext cx="6814772" cy="295458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91209017" name="Titre 1"/>
          <p:cNvSpPr txBox="1"/>
          <p:nvPr/>
        </p:nvSpPr>
        <p:spPr bwMode="auto">
          <a:xfrm>
            <a:off x="381000" y="151839"/>
            <a:ext cx="9127297" cy="841362"/>
          </a:xfrm>
          <a:prstGeom prst="rect">
            <a:avLst/>
          </a:prstGeom>
          <a:solidFill>
            <a:srgbClr val="0C2B42"/>
          </a:solidFill>
        </p:spPr>
        <p:txBody>
          <a:bodyPr vert="horz" lIns="48489" tIns="24244" rIns="48489" bIns="24244"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S’inviter sur les événements existants</a:t>
            </a:r>
            <a:endParaRPr/>
          </a:p>
        </p:txBody>
      </p:sp>
      <p:sp>
        <p:nvSpPr>
          <p:cNvPr id="1496733886" name="ZoneTexte 1"/>
          <p:cNvSpPr txBox="1"/>
          <p:nvPr/>
        </p:nvSpPr>
        <p:spPr bwMode="auto">
          <a:xfrm>
            <a:off x="380999" y="1099986"/>
            <a:ext cx="9575711" cy="3993240"/>
          </a:xfrm>
          <a:prstGeom prst="rect">
            <a:avLst/>
          </a:prstGeom>
          <a:noFill/>
        </p:spPr>
        <p:txBody>
          <a:bodyPr wrap="square" rtlCol="0">
            <a:spAutoFit/>
          </a:bodyPr>
          <a:lstStyle/>
          <a:p>
            <a:pPr marL="327936" indent="-327936">
              <a:buFont typeface="Arial"/>
              <a:buChar char="•"/>
              <a:defRPr/>
            </a:pPr>
            <a:endParaRPr sz="2400" b="0">
              <a:solidFill>
                <a:schemeClr val="tx1"/>
              </a:solidFill>
              <a:latin typeface="Calibri"/>
              <a:cs typeface="Calibri"/>
            </a:endParaRPr>
          </a:p>
          <a:p>
            <a:pPr marL="327936" indent="-327936">
              <a:buFont typeface="Arial"/>
              <a:buChar char="•"/>
              <a:defRPr/>
            </a:pPr>
            <a:r>
              <a:rPr lang="fr-FR" sz="2400" b="1">
                <a:latin typeface="Calibri"/>
                <a:ea typeface="Calibri"/>
                <a:cs typeface="Calibri"/>
              </a:rPr>
              <a:t>Profiter des évènements organisés sur vos territoires pour y relayer </a:t>
            </a:r>
            <a:r>
              <a:rPr lang="fr-FR" sz="2400" b="1">
                <a:latin typeface="Calibri"/>
                <a:ea typeface="Calibri"/>
                <a:cs typeface="Calibri"/>
              </a:rPr>
              <a:t>d</a:t>
            </a:r>
            <a:r>
              <a:rPr lang="fr-FR" sz="2400" b="1">
                <a:latin typeface="Calibri"/>
                <a:ea typeface="Calibri"/>
                <a:cs typeface="Calibri"/>
              </a:rPr>
              <a:t>e l’enquête, y compris sur les réseaux sociaux </a:t>
            </a:r>
            <a:endParaRPr>
              <a:latin typeface="Calibri"/>
              <a:cs typeface="Calibri"/>
            </a:endParaRPr>
          </a:p>
          <a:p>
            <a:pPr marL="327936" indent="-327936">
              <a:buFont typeface="Arial"/>
              <a:buChar char="•"/>
              <a:defRPr/>
            </a:pPr>
            <a:endParaRPr sz="2400" b="1">
              <a:latin typeface="Calibri"/>
              <a:cs typeface="Calibri"/>
            </a:endParaRPr>
          </a:p>
          <a:p>
            <a:pPr marL="705958" lvl="1" indent="-305908">
              <a:buFont typeface="Wingdings"/>
              <a:buChar char="Ø"/>
              <a:defRPr/>
            </a:pPr>
            <a:r>
              <a:rPr sz="2000" b="1" i="0" u="none">
                <a:solidFill>
                  <a:srgbClr val="000000"/>
                </a:solidFill>
                <a:latin typeface="Calibri"/>
                <a:ea typeface="Calibri"/>
                <a:cs typeface="Calibri"/>
              </a:rPr>
              <a:t>30 avril</a:t>
            </a:r>
            <a:r>
              <a:rPr sz="2000" b="1" i="0" u="none">
                <a:solidFill>
                  <a:srgbClr val="000000"/>
                </a:solidFill>
                <a:latin typeface="Calibri"/>
                <a:ea typeface="Calibri"/>
                <a:cs typeface="Calibri"/>
              </a:rPr>
              <a:t> </a:t>
            </a:r>
            <a:r>
              <a:rPr sz="2000" b="1" i="0" u="none">
                <a:solidFill>
                  <a:srgbClr val="000000"/>
                </a:solidFill>
                <a:latin typeface="Calibri"/>
                <a:ea typeface="Calibri"/>
                <a:cs typeface="Calibri"/>
              </a:rPr>
              <a:t>- Journée Mondiale des mobilités et accessibilité</a:t>
            </a:r>
            <a:r>
              <a:rPr sz="2000" b="0" i="0" u="none">
                <a:solidFill>
                  <a:srgbClr val="000000"/>
                </a:solidFill>
                <a:latin typeface="Calibri"/>
                <a:ea typeface="Calibri"/>
                <a:cs typeface="Calibri"/>
              </a:rPr>
              <a:t> </a:t>
            </a:r>
            <a:endParaRPr sz="2000" b="0" i="0" u="none">
              <a:solidFill>
                <a:srgbClr val="000000"/>
              </a:solidFill>
              <a:latin typeface="Calibri"/>
              <a:cs typeface="Calibri"/>
            </a:endParaRPr>
          </a:p>
          <a:p>
            <a:pPr marL="705958" lvl="1" indent="-305908">
              <a:buFont typeface="Wingdings"/>
              <a:buChar char="Ø"/>
              <a:defRPr/>
            </a:pPr>
            <a:r>
              <a:rPr sz="2000" b="1" i="0" u="none">
                <a:solidFill>
                  <a:srgbClr val="000000"/>
                </a:solidFill>
                <a:latin typeface="Calibri"/>
                <a:ea typeface="Calibri"/>
                <a:cs typeface="Calibri"/>
              </a:rPr>
              <a:t>16 mai</a:t>
            </a:r>
            <a:r>
              <a:rPr sz="2000" b="1" i="0" u="none">
                <a:solidFill>
                  <a:srgbClr val="000000"/>
                </a:solidFill>
                <a:latin typeface="Calibri"/>
                <a:ea typeface="Calibri"/>
                <a:cs typeface="Calibri"/>
              </a:rPr>
              <a:t> </a:t>
            </a:r>
            <a:r>
              <a:rPr sz="2000" b="1" i="0" u="none">
                <a:solidFill>
                  <a:srgbClr val="000000"/>
                </a:solidFill>
                <a:latin typeface="Calibri"/>
                <a:ea typeface="Calibri"/>
                <a:cs typeface="Calibri"/>
              </a:rPr>
              <a:t>- Journée Mondiale du vivre-ensemble</a:t>
            </a:r>
            <a:r>
              <a:rPr sz="2000" b="0" i="0" u="none">
                <a:solidFill>
                  <a:srgbClr val="000000"/>
                </a:solidFill>
                <a:latin typeface="Calibri"/>
                <a:ea typeface="Calibri"/>
                <a:cs typeface="Calibri"/>
              </a:rPr>
              <a:t> </a:t>
            </a:r>
            <a:r>
              <a:rPr sz="2000" b="0" i="0" u="none">
                <a:solidFill>
                  <a:srgbClr val="000000"/>
                </a:solidFill>
                <a:latin typeface="Calibri"/>
                <a:ea typeface="Calibri"/>
                <a:cs typeface="Calibri"/>
              </a:rPr>
              <a:t>(partageons la route)</a:t>
            </a:r>
            <a:endParaRPr sz="2000" b="0" i="0" u="none">
              <a:solidFill>
                <a:srgbClr val="000000"/>
              </a:solidFill>
              <a:latin typeface="Calibri"/>
              <a:cs typeface="Calibri"/>
            </a:endParaRPr>
          </a:p>
          <a:p>
            <a:pPr marL="705958" lvl="1" indent="-305908">
              <a:buFont typeface="Wingdings"/>
              <a:buChar char="Ø"/>
              <a:defRPr/>
            </a:pPr>
            <a:r>
              <a:rPr sz="2000" b="1" i="0" u="none">
                <a:solidFill>
                  <a:srgbClr val="000000"/>
                </a:solidFill>
                <a:latin typeface="Calibri"/>
                <a:ea typeface="Calibri"/>
                <a:cs typeface="Calibri"/>
              </a:rPr>
              <a:t>22 mai</a:t>
            </a:r>
            <a:r>
              <a:rPr sz="2000" b="1" i="0" u="none">
                <a:solidFill>
                  <a:srgbClr val="000000"/>
                </a:solidFill>
                <a:latin typeface="Calibri"/>
                <a:ea typeface="Calibri"/>
                <a:cs typeface="Calibri"/>
              </a:rPr>
              <a:t> </a:t>
            </a:r>
            <a:r>
              <a:rPr sz="2000" b="1" i="0" u="none">
                <a:solidFill>
                  <a:srgbClr val="000000"/>
                </a:solidFill>
                <a:latin typeface="Calibri"/>
                <a:ea typeface="Calibri"/>
                <a:cs typeface="Calibri"/>
              </a:rPr>
              <a:t>:</a:t>
            </a:r>
            <a:r>
              <a:rPr sz="2000" b="1" i="0" u="none">
                <a:solidFill>
                  <a:srgbClr val="000000"/>
                </a:solidFill>
                <a:latin typeface="Calibri"/>
                <a:ea typeface="Calibri"/>
                <a:cs typeface="Calibri"/>
              </a:rPr>
              <a:t>  </a:t>
            </a:r>
            <a:r>
              <a:rPr sz="2000" b="1" i="0" u="none">
                <a:solidFill>
                  <a:srgbClr val="000000"/>
                </a:solidFill>
                <a:latin typeface="Calibri"/>
                <a:ea typeface="Calibri"/>
                <a:cs typeface="Calibri"/>
              </a:rPr>
              <a:t>Journée Mondiale de la biodiversité</a:t>
            </a:r>
            <a:r>
              <a:rPr sz="2000" b="1" i="0" u="none">
                <a:solidFill>
                  <a:srgbClr val="000000"/>
                </a:solidFill>
                <a:latin typeface="Calibri"/>
                <a:ea typeface="Calibri"/>
                <a:cs typeface="Calibri"/>
              </a:rPr>
              <a:t> </a:t>
            </a:r>
            <a:r>
              <a:rPr sz="2000" b="0" i="0" u="none">
                <a:solidFill>
                  <a:srgbClr val="000000"/>
                </a:solidFill>
                <a:latin typeface="Calibri"/>
                <a:ea typeface="Calibri"/>
                <a:cs typeface="Calibri"/>
              </a:rPr>
              <a:t>(vélo respectueux des espaces naturels)</a:t>
            </a:r>
            <a:endParaRPr sz="2000" b="0" i="0" u="none">
              <a:solidFill>
                <a:srgbClr val="000000"/>
              </a:solidFill>
              <a:latin typeface="Calibri"/>
              <a:cs typeface="Calibri"/>
            </a:endParaRPr>
          </a:p>
          <a:p>
            <a:pPr marL="705958" lvl="1" indent="-305908">
              <a:buFont typeface="Wingdings"/>
              <a:buChar char="Ø"/>
              <a:defRPr/>
            </a:pPr>
            <a:r>
              <a:rPr sz="2000" b="1" i="0" u="none">
                <a:solidFill>
                  <a:srgbClr val="000000"/>
                </a:solidFill>
                <a:latin typeface="Calibri"/>
                <a:ea typeface="Calibri"/>
                <a:cs typeface="Calibri"/>
              </a:rPr>
              <a:t>24 mai</a:t>
            </a:r>
            <a:r>
              <a:rPr sz="2000" b="1" i="0" u="none">
                <a:solidFill>
                  <a:srgbClr val="000000"/>
                </a:solidFill>
                <a:latin typeface="Calibri"/>
                <a:ea typeface="Calibri"/>
                <a:cs typeface="Calibri"/>
              </a:rPr>
              <a:t> </a:t>
            </a:r>
            <a:r>
              <a:rPr sz="2000" b="1" i="0" u="none">
                <a:solidFill>
                  <a:srgbClr val="000000"/>
                </a:solidFill>
                <a:latin typeface="Calibri"/>
                <a:ea typeface="Calibri"/>
                <a:cs typeface="Calibri"/>
              </a:rPr>
              <a:t>- Journée Mondiale du bricolage</a:t>
            </a:r>
            <a:r>
              <a:rPr sz="2000" b="0" i="0" u="none">
                <a:solidFill>
                  <a:srgbClr val="000000"/>
                </a:solidFill>
                <a:latin typeface="Calibri"/>
                <a:ea typeface="Calibri"/>
                <a:cs typeface="Calibri"/>
              </a:rPr>
              <a:t> </a:t>
            </a:r>
            <a:r>
              <a:rPr sz="2000" b="0" i="0" u="none">
                <a:solidFill>
                  <a:srgbClr val="000000"/>
                </a:solidFill>
                <a:latin typeface="Calibri"/>
                <a:ea typeface="Calibri"/>
                <a:cs typeface="Calibri"/>
              </a:rPr>
              <a:t>(mai à vélo,bonne résolution, on remet en état son vélo et on remplit le baromètre)</a:t>
            </a:r>
            <a:endParaRPr sz="2000" b="0" i="0" u="none">
              <a:solidFill>
                <a:srgbClr val="000000"/>
              </a:solidFill>
              <a:latin typeface="Calibri"/>
              <a:cs typeface="Calibri"/>
            </a:endParaRPr>
          </a:p>
          <a:p>
            <a:pPr marL="705958" lvl="1" indent="-305908">
              <a:buFont typeface="Wingdings"/>
              <a:buChar char="Ø"/>
              <a:defRPr/>
            </a:pPr>
            <a:r>
              <a:rPr sz="2000" b="1" i="0" u="none">
                <a:solidFill>
                  <a:srgbClr val="000000"/>
                </a:solidFill>
                <a:latin typeface="Calibri"/>
                <a:ea typeface="Calibri"/>
                <a:cs typeface="Calibri"/>
              </a:rPr>
              <a:t>28 mai</a:t>
            </a:r>
            <a:r>
              <a:rPr sz="2000" b="1" i="0" u="none">
                <a:solidFill>
                  <a:srgbClr val="000000"/>
                </a:solidFill>
                <a:latin typeface="Calibri"/>
                <a:ea typeface="Calibri"/>
                <a:cs typeface="Calibri"/>
              </a:rPr>
              <a:t> </a:t>
            </a:r>
            <a:r>
              <a:rPr sz="2000" b="1" i="0" u="none">
                <a:solidFill>
                  <a:srgbClr val="000000"/>
                </a:solidFill>
                <a:latin typeface="Calibri"/>
                <a:ea typeface="Calibri"/>
                <a:cs typeface="Calibri"/>
              </a:rPr>
              <a:t>- Journée Mondiale pour la santé des femmes</a:t>
            </a:r>
            <a:r>
              <a:rPr sz="2000" b="1" i="0" u="none">
                <a:solidFill>
                  <a:srgbClr val="000000"/>
                </a:solidFill>
                <a:latin typeface="Calibri"/>
                <a:ea typeface="Calibri"/>
                <a:cs typeface="Calibri"/>
              </a:rPr>
              <a:t> </a:t>
            </a:r>
            <a:r>
              <a:rPr sz="2000" b="0" i="0" u="none">
                <a:solidFill>
                  <a:srgbClr val="000000"/>
                </a:solidFill>
                <a:latin typeface="Calibri"/>
                <a:ea typeface="Calibri"/>
                <a:cs typeface="Calibri"/>
              </a:rPr>
              <a:t>(sédentarité, bien être)</a:t>
            </a:r>
            <a:endParaRPr sz="2000" b="0" i="0" u="none">
              <a:solidFill>
                <a:srgbClr val="000000"/>
              </a:solidFill>
              <a:latin typeface="Calibri"/>
              <a:cs typeface="Calibri"/>
            </a:endParaRPr>
          </a:p>
          <a:p>
            <a:pPr marL="705958" lvl="1" indent="-305908">
              <a:buFont typeface="Wingdings"/>
              <a:buChar char="Ø"/>
              <a:defRPr/>
            </a:pPr>
            <a:r>
              <a:rPr sz="2000" b="1" i="0" u="none">
                <a:solidFill>
                  <a:srgbClr val="000000"/>
                </a:solidFill>
                <a:latin typeface="Calibri"/>
                <a:ea typeface="Calibri"/>
                <a:cs typeface="Calibri"/>
              </a:rPr>
              <a:t>2 juin - Journée Mondiale pour un Tourisme respectueux</a:t>
            </a:r>
            <a:r>
              <a:rPr sz="2000" b="0" i="0" u="none">
                <a:solidFill>
                  <a:srgbClr val="000000"/>
                </a:solidFill>
                <a:latin typeface="Calibri"/>
                <a:ea typeface="Calibri"/>
                <a:cs typeface="Calibri"/>
              </a:rPr>
              <a:t> </a:t>
            </a:r>
            <a:r>
              <a:rPr sz="2000" b="0">
                <a:latin typeface="Calibri"/>
                <a:ea typeface="Calibri"/>
                <a:cs typeface="Calibri"/>
              </a:rPr>
              <a:t>(à vélo)</a:t>
            </a:r>
            <a:endParaRPr sz="2000">
              <a:latin typeface="Calibri"/>
              <a:cs typeface="Calibri"/>
            </a:endParaRPr>
          </a:p>
        </p:txBody>
      </p:sp>
      <p:sp>
        <p:nvSpPr>
          <p:cNvPr id="1236821495" name="ZoneTexte 3"/>
          <p:cNvSpPr txBox="1"/>
          <p:nvPr/>
        </p:nvSpPr>
        <p:spPr bwMode="auto">
          <a:xfrm>
            <a:off x="701262" y="6295798"/>
            <a:ext cx="4301472" cy="366119"/>
          </a:xfrm>
          <a:prstGeom prst="rect">
            <a:avLst/>
          </a:prstGeom>
          <a:noFill/>
        </p:spPr>
        <p:txBody>
          <a:bodyPr wrap="square" rtlCol="0">
            <a:spAutoFit/>
          </a:bodyPr>
          <a:lstStyle/>
          <a:p>
            <a:pPr>
              <a:defRPr/>
            </a:pPr>
            <a:endParaRPr lang="fr-FR"/>
          </a:p>
        </p:txBody>
      </p:sp>
      <p:pic>
        <p:nvPicPr>
          <p:cNvPr id="1194355298" name="Image 1" descr="Une image contenant texte, Roue de vélo, roue, vélo&#10;&#10;Le contenu généré par l’IA peut être incorrect."/>
          <p:cNvPicPr>
            <a:picLocks noChangeAspect="1"/>
          </p:cNvPicPr>
          <p:nvPr/>
        </p:nvPicPr>
        <p:blipFill>
          <a:blip r:embed="rId3"/>
          <a:stretch/>
        </p:blipFill>
        <p:spPr bwMode="auto">
          <a:xfrm>
            <a:off x="8915861" y="144318"/>
            <a:ext cx="895257" cy="97075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47062853" name="Titre 1"/>
          <p:cNvSpPr txBox="1"/>
          <p:nvPr/>
        </p:nvSpPr>
        <p:spPr bwMode="auto">
          <a:xfrm>
            <a:off x="381001" y="7522"/>
            <a:ext cx="9127298" cy="841363"/>
          </a:xfrm>
          <a:prstGeom prst="rect">
            <a:avLst/>
          </a:prstGeom>
          <a:solidFill>
            <a:srgbClr val="0C2B42"/>
          </a:solidFill>
        </p:spPr>
        <p:txBody>
          <a:bodyPr vert="horz" lIns="48490" tIns="24245" rIns="48490" bIns="24245"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Le printemps, un moment où l’on se remet au vélo</a:t>
            </a:r>
            <a:endParaRPr/>
          </a:p>
        </p:txBody>
      </p:sp>
      <p:sp>
        <p:nvSpPr>
          <p:cNvPr id="416540964" name="ZoneTexte 1"/>
          <p:cNvSpPr txBox="1"/>
          <p:nvPr/>
        </p:nvSpPr>
        <p:spPr bwMode="auto">
          <a:xfrm>
            <a:off x="381001" y="644130"/>
            <a:ext cx="9401473" cy="1798679"/>
          </a:xfrm>
          <a:prstGeom prst="rect">
            <a:avLst/>
          </a:prstGeom>
          <a:noFill/>
        </p:spPr>
        <p:txBody>
          <a:bodyPr wrap="square" rtlCol="0">
            <a:spAutoFit/>
          </a:bodyPr>
          <a:lstStyle/>
          <a:p>
            <a:pPr marL="327937" indent="-327937">
              <a:buFont typeface="Arial"/>
              <a:buChar char="•"/>
              <a:defRPr/>
            </a:pPr>
            <a:endParaRPr sz="2400" b="0">
              <a:solidFill>
                <a:schemeClr val="tx1"/>
              </a:solidFill>
              <a:latin typeface="Calibri"/>
              <a:ea typeface="Calibri"/>
              <a:cs typeface="Calibri"/>
            </a:endParaRPr>
          </a:p>
          <a:p>
            <a:pPr marL="327937" indent="-327937">
              <a:buFont typeface="Arial"/>
              <a:buChar char="•"/>
              <a:defRPr/>
            </a:pPr>
            <a:r>
              <a:rPr lang="fr-FR" sz="2400" b="1">
                <a:latin typeface="Calibri"/>
                <a:ea typeface="Calibri"/>
                <a:cs typeface="Calibri"/>
              </a:rPr>
              <a:t>Relais de l’enquête sur les réseaux sociaux </a:t>
            </a:r>
            <a:endParaRPr/>
          </a:p>
          <a:p>
            <a:pPr marL="327937" indent="-327937">
              <a:buFont typeface="Arial"/>
              <a:buChar char="•"/>
              <a:defRPr/>
            </a:pPr>
            <a:endParaRPr lang="fr-FR" sz="2400" b="1">
              <a:latin typeface="Calibri"/>
              <a:cs typeface="Calibri"/>
            </a:endParaRPr>
          </a:p>
          <a:p>
            <a:pPr>
              <a:defRPr/>
            </a:pPr>
            <a:r>
              <a:rPr sz="2200" b="1" i="0" u="none">
                <a:solidFill>
                  <a:srgbClr val="3A616B"/>
                </a:solidFill>
                <a:latin typeface="Calibri"/>
                <a:ea typeface="Calibri"/>
                <a:cs typeface="Calibri"/>
              </a:rPr>
              <a:t>              </a:t>
            </a:r>
            <a:r>
              <a:rPr sz="2200" b="0" i="0" u="none">
                <a:solidFill>
                  <a:srgbClr val="3A616B"/>
                </a:solidFill>
                <a:latin typeface="Calibri"/>
                <a:ea typeface="Calibri"/>
                <a:cs typeface="Calibri"/>
              </a:rPr>
              <a:t>  </a:t>
            </a:r>
            <a:r>
              <a:rPr lang="fr-FR" sz="2200" b="0">
                <a:latin typeface="Calibri"/>
                <a:ea typeface="Calibri"/>
                <a:cs typeface="Calibri"/>
              </a:rPr>
              <a:t> </a:t>
            </a:r>
            <a:br>
              <a:rPr lang="fr-FR" sz="2200" b="0">
                <a:latin typeface="Calibri"/>
                <a:ea typeface="Calibri"/>
                <a:cs typeface="Calibri"/>
              </a:rPr>
            </a:br>
            <a:endParaRPr/>
          </a:p>
        </p:txBody>
      </p:sp>
      <p:sp>
        <p:nvSpPr>
          <p:cNvPr id="234372804" name="ZoneTexte 3"/>
          <p:cNvSpPr txBox="1"/>
          <p:nvPr/>
        </p:nvSpPr>
        <p:spPr bwMode="auto">
          <a:xfrm>
            <a:off x="737780" y="5910693"/>
            <a:ext cx="4297153" cy="366119"/>
          </a:xfrm>
          <a:prstGeom prst="rect">
            <a:avLst/>
          </a:prstGeom>
          <a:noFill/>
        </p:spPr>
        <p:txBody>
          <a:bodyPr wrap="square" rtlCol="0">
            <a:spAutoFit/>
          </a:bodyPr>
          <a:lstStyle/>
          <a:p>
            <a:pPr>
              <a:defRPr/>
            </a:pPr>
            <a:r>
              <a:rPr lang="fr-FR"/>
              <a:t>Exemple de Fontenay le Comte ( 85 )</a:t>
            </a:r>
            <a:endParaRPr/>
          </a:p>
        </p:txBody>
      </p:sp>
      <p:pic>
        <p:nvPicPr>
          <p:cNvPr id="658080814" name="Image 1" descr="Une image contenant texte, Roue de vélo, roue, vélo&#10;&#10;Le contenu généré par l’IA peut être incorrect."/>
          <p:cNvPicPr>
            <a:picLocks noChangeAspect="1"/>
          </p:cNvPicPr>
          <p:nvPr/>
        </p:nvPicPr>
        <p:blipFill>
          <a:blip r:embed="rId3"/>
          <a:stretch/>
        </p:blipFill>
        <p:spPr bwMode="auto">
          <a:xfrm>
            <a:off x="8915862" y="0"/>
            <a:ext cx="895257" cy="970760"/>
          </a:xfrm>
          <a:prstGeom prst="rect">
            <a:avLst/>
          </a:prstGeom>
        </p:spPr>
      </p:pic>
      <p:pic>
        <p:nvPicPr>
          <p:cNvPr id="1140912569" name=""/>
          <p:cNvPicPr>
            <a:picLocks noChangeAspect="1"/>
          </p:cNvPicPr>
          <p:nvPr/>
        </p:nvPicPr>
        <p:blipFill>
          <a:blip r:embed="rId4"/>
          <a:srcRect l="0" t="0" r="0" b="27093"/>
          <a:stretch/>
        </p:blipFill>
        <p:spPr bwMode="auto">
          <a:xfrm flipH="0" flipV="0">
            <a:off x="737780" y="1559947"/>
            <a:ext cx="5672901" cy="413593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8000237" name="ZoneTexte 1"/>
          <p:cNvSpPr txBox="1"/>
          <p:nvPr/>
        </p:nvSpPr>
        <p:spPr bwMode="auto">
          <a:xfrm>
            <a:off x="240923" y="200647"/>
            <a:ext cx="9424153" cy="1798679"/>
          </a:xfrm>
          <a:prstGeom prst="rect">
            <a:avLst/>
          </a:prstGeom>
          <a:noFill/>
        </p:spPr>
        <p:txBody>
          <a:bodyPr wrap="square" rtlCol="0">
            <a:spAutoFit/>
          </a:bodyPr>
          <a:lstStyle/>
          <a:p>
            <a:pPr marL="327937" indent="-327937">
              <a:buFont typeface="Arial"/>
              <a:buChar char="•"/>
              <a:defRPr/>
            </a:pPr>
            <a:endParaRPr sz="2400" b="0">
              <a:solidFill>
                <a:schemeClr val="tx1"/>
              </a:solidFill>
              <a:latin typeface="Calibri"/>
              <a:ea typeface="Calibri"/>
              <a:cs typeface="Calibri"/>
            </a:endParaRPr>
          </a:p>
          <a:p>
            <a:pPr marL="327937" indent="-327937">
              <a:buFont typeface="Arial"/>
              <a:buChar char="•"/>
              <a:defRPr/>
            </a:pPr>
            <a:r>
              <a:rPr lang="fr-FR" sz="2400" b="1">
                <a:latin typeface="Calibri"/>
                <a:ea typeface="Calibri"/>
                <a:cs typeface="Calibri"/>
              </a:rPr>
              <a:t>Création de contenu vidéo pour expliquer &amp; relayer </a:t>
            </a:r>
            <a:r>
              <a:rPr lang="fr-FR" sz="2400" b="1">
                <a:latin typeface="Calibri"/>
                <a:ea typeface="Calibri"/>
                <a:cs typeface="Calibri"/>
              </a:rPr>
              <a:t>d</a:t>
            </a:r>
            <a:r>
              <a:rPr lang="fr-FR" sz="2400" b="1">
                <a:latin typeface="Calibri"/>
                <a:ea typeface="Calibri"/>
                <a:cs typeface="Calibri"/>
              </a:rPr>
              <a:t>e l’enquête </a:t>
            </a:r>
            <a:endParaRPr/>
          </a:p>
          <a:p>
            <a:pPr marL="327937" indent="-327937">
              <a:buFont typeface="Arial"/>
              <a:buChar char="•"/>
              <a:defRPr/>
            </a:pPr>
            <a:endParaRPr lang="fr-FR" sz="2400" b="1">
              <a:latin typeface="Calibri"/>
              <a:cs typeface="Calibri"/>
            </a:endParaRPr>
          </a:p>
          <a:p>
            <a:pPr>
              <a:defRPr/>
            </a:pPr>
            <a:r>
              <a:rPr sz="2200" b="1" i="0" u="none">
                <a:solidFill>
                  <a:srgbClr val="3A616B"/>
                </a:solidFill>
                <a:latin typeface="Calibri"/>
                <a:ea typeface="Calibri"/>
                <a:cs typeface="Calibri"/>
              </a:rPr>
              <a:t>              </a:t>
            </a:r>
            <a:r>
              <a:rPr sz="2200" b="0" i="0" u="none">
                <a:solidFill>
                  <a:srgbClr val="3A616B"/>
                </a:solidFill>
                <a:latin typeface="Calibri"/>
                <a:ea typeface="Calibri"/>
                <a:cs typeface="Calibri"/>
              </a:rPr>
              <a:t>  </a:t>
            </a:r>
            <a:r>
              <a:rPr lang="fr-FR" sz="2200" b="0">
                <a:latin typeface="Calibri"/>
                <a:ea typeface="Calibri"/>
                <a:cs typeface="Calibri"/>
              </a:rPr>
              <a:t> </a:t>
            </a:r>
            <a:br>
              <a:rPr lang="fr-FR" sz="2200" b="0">
                <a:latin typeface="Calibri"/>
                <a:ea typeface="Calibri"/>
                <a:cs typeface="Calibri"/>
              </a:rPr>
            </a:br>
            <a:endParaRPr/>
          </a:p>
        </p:txBody>
      </p:sp>
      <p:sp>
        <p:nvSpPr>
          <p:cNvPr id="1877251212" name="ZoneTexte 3"/>
          <p:cNvSpPr txBox="1"/>
          <p:nvPr/>
        </p:nvSpPr>
        <p:spPr bwMode="auto">
          <a:xfrm>
            <a:off x="701263" y="6295799"/>
            <a:ext cx="4301113" cy="366119"/>
          </a:xfrm>
          <a:prstGeom prst="rect">
            <a:avLst/>
          </a:prstGeom>
          <a:noFill/>
        </p:spPr>
        <p:txBody>
          <a:bodyPr wrap="square" rtlCol="0">
            <a:spAutoFit/>
          </a:bodyPr>
          <a:lstStyle/>
          <a:p>
            <a:pPr>
              <a:defRPr/>
            </a:pPr>
            <a:r>
              <a:rPr u="sng">
                <a:hlinkClick r:id="rId3" tooltip="https://www.linkedin.com/posts/saint-nazaire-et-agglom%C3%A9ration_barometrevelo2025-saintnazaireagglo-saintnazaire-activity-7320740728186290178-L2xu?utm_source=social_share_send&amp;utm_medium=member_desktop_web&amp;rcm=ACoAAExOdS0Bf0FKmfA1-sFu2OtCQCPMGftuM-8"/>
              </a:rPr>
              <a:t>Exemple de St Nazaire Agglo</a:t>
            </a:r>
            <a:endParaRPr lang="fr-FR"/>
          </a:p>
        </p:txBody>
      </p:sp>
      <p:pic>
        <p:nvPicPr>
          <p:cNvPr id="1888072398" name="Image 1" descr="Une image contenant texte, Roue de vélo, roue, vélo&#10;&#10;Le contenu généré par l’IA peut être incorrect."/>
          <p:cNvPicPr>
            <a:picLocks noChangeAspect="1"/>
          </p:cNvPicPr>
          <p:nvPr/>
        </p:nvPicPr>
        <p:blipFill>
          <a:blip r:embed="rId4"/>
          <a:stretch/>
        </p:blipFill>
        <p:spPr bwMode="auto">
          <a:xfrm>
            <a:off x="8915862" y="0"/>
            <a:ext cx="895257" cy="970760"/>
          </a:xfrm>
          <a:prstGeom prst="rect">
            <a:avLst/>
          </a:prstGeom>
        </p:spPr>
      </p:pic>
      <p:pic>
        <p:nvPicPr>
          <p:cNvPr id="1789245336" name=""/>
          <p:cNvPicPr>
            <a:picLocks noChangeAspect="1"/>
          </p:cNvPicPr>
          <p:nvPr/>
        </p:nvPicPr>
        <p:blipFill>
          <a:blip r:embed="rId5"/>
          <a:stretch/>
        </p:blipFill>
        <p:spPr bwMode="auto">
          <a:xfrm flipH="0" flipV="0">
            <a:off x="779316" y="1110763"/>
            <a:ext cx="4116023" cy="502294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82169540" name="Rectangle 4"/>
          <p:cNvSpPr/>
          <p:nvPr/>
        </p:nvSpPr>
        <p:spPr bwMode="auto">
          <a:xfrm>
            <a:off x="207491" y="172994"/>
            <a:ext cx="9377234" cy="5968313"/>
          </a:xfrm>
          <a:prstGeom prst="rect">
            <a:avLst/>
          </a:prstGeom>
          <a:solidFill>
            <a:srgbClr val="0C2B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50337925" name="Titre 1"/>
          <p:cNvSpPr>
            <a:spLocks noGrp="1"/>
          </p:cNvSpPr>
          <p:nvPr>
            <p:ph type="ctrTitle"/>
          </p:nvPr>
        </p:nvSpPr>
        <p:spPr bwMode="auto">
          <a:xfrm flipH="0" flipV="0">
            <a:off x="742949" y="1580908"/>
            <a:ext cx="8420099" cy="3500851"/>
          </a:xfrm>
        </p:spPr>
        <p:txBody>
          <a:bodyPr vertOverflow="overflow" horzOverflow="overflow" vert="horz" wrap="square" lIns="91440" tIns="45720" rIns="91440" bIns="45720" numCol="1" spcCol="0" rtlCol="0" fromWordArt="0" anchor="b" anchorCtr="0" forceAA="0" upright="0" compatLnSpc="0">
            <a:normAutofit/>
          </a:bodyPr>
          <a:lstStyle/>
          <a:p>
            <a:pPr>
              <a:defRPr/>
            </a:pPr>
            <a:br>
              <a:rPr lang="fr-FR" sz="4800" b="1">
                <a:solidFill>
                  <a:schemeClr val="bg1"/>
                </a:solidFill>
              </a:rPr>
            </a:br>
            <a:r>
              <a:rPr lang="fr-FR" sz="3800" b="1">
                <a:solidFill>
                  <a:schemeClr val="bg1"/>
                </a:solidFill>
              </a:rPr>
              <a:t>Bonne édition du baromètre à toutes et tous et RDV le 7 juillet pour la dernière visio dédiée au baromètre ;)</a:t>
            </a:r>
            <a:endParaRPr sz="4800"/>
          </a:p>
        </p:txBody>
      </p:sp>
      <p:sp>
        <p:nvSpPr>
          <p:cNvPr id="105567980" name="Sous-titre 2"/>
          <p:cNvSpPr>
            <a:spLocks noGrp="1"/>
          </p:cNvSpPr>
          <p:nvPr>
            <p:ph type="subTitle" idx="1"/>
          </p:nvPr>
        </p:nvSpPr>
        <p:spPr bwMode="auto">
          <a:xfrm>
            <a:off x="7429499" y="5303143"/>
            <a:ext cx="2269010" cy="446774"/>
          </a:xfrm>
        </p:spPr>
        <p:txBody>
          <a:bodyPr>
            <a:normAutofit/>
          </a:bodyPr>
          <a:lstStyle/>
          <a:p>
            <a:pPr>
              <a:defRPr/>
            </a:pPr>
            <a:r>
              <a:rPr lang="fr-FR">
                <a:solidFill>
                  <a:schemeClr val="bg1"/>
                </a:solidFill>
              </a:rPr>
              <a:t>Avril 2025</a:t>
            </a:r>
            <a:endParaRPr/>
          </a:p>
        </p:txBody>
      </p:sp>
      <p:pic>
        <p:nvPicPr>
          <p:cNvPr id="1008673777" name="Image 7" descr="Une image contenant texte, logo, capture d’écran, cercle&#10;&#10;Description générée automatiquement"/>
          <p:cNvPicPr>
            <a:picLocks noChangeAspect="1"/>
          </p:cNvPicPr>
          <p:nvPr/>
        </p:nvPicPr>
        <p:blipFill>
          <a:blip r:embed="rId3"/>
          <a:srcRect l="41619" t="85505" r="42802" b="2932"/>
          <a:stretch/>
        </p:blipFill>
        <p:spPr bwMode="auto">
          <a:xfrm>
            <a:off x="830254" y="468485"/>
            <a:ext cx="1069207" cy="793536"/>
          </a:xfrm>
          <a:prstGeom prst="rect">
            <a:avLst/>
          </a:prstGeom>
        </p:spPr>
      </p:pic>
      <p:pic>
        <p:nvPicPr>
          <p:cNvPr id="404471695" name="Image 1" descr="Une image contenant texte, Roue de vélo, roue, vélo&#10;&#10;Le contenu généré par l’IA peut être incorrect."/>
          <p:cNvPicPr>
            <a:picLocks noChangeAspect="1"/>
          </p:cNvPicPr>
          <p:nvPr/>
        </p:nvPicPr>
        <p:blipFill>
          <a:blip r:embed="rId4"/>
          <a:stretch/>
        </p:blipFill>
        <p:spPr bwMode="auto">
          <a:xfrm>
            <a:off x="8915862" y="0"/>
            <a:ext cx="895257" cy="97076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022664675" name="Titre 1"/>
          <p:cNvSpPr>
            <a:spLocks noGrp="1"/>
          </p:cNvSpPr>
          <p:nvPr>
            <p:ph type="title"/>
          </p:nvPr>
        </p:nvSpPr>
        <p:spPr bwMode="auto">
          <a:xfrm>
            <a:off x="-26774" y="141824"/>
            <a:ext cx="9959546" cy="809648"/>
          </a:xfrm>
          <a:prstGeom prst="rect">
            <a:avLst/>
          </a:prstGeom>
          <a:solidFill>
            <a:srgbClr val="0C2B42"/>
          </a:solidFill>
        </p:spPr>
        <p:txBody>
          <a:bodyPr>
            <a:normAutofit fontScale="90000"/>
          </a:bodyPr>
          <a:lstStyle/>
          <a:p>
            <a:pPr algn="ctr">
              <a:defRPr/>
            </a:pPr>
            <a:r>
              <a:rPr lang="fr-FR" sz="3600">
                <a:solidFill>
                  <a:schemeClr val="bg1"/>
                </a:solidFill>
              </a:rPr>
              <a:t>Le CVPDL en relais, pour accompagner ces dynamiques</a:t>
            </a:r>
            <a:endParaRPr/>
          </a:p>
        </p:txBody>
      </p:sp>
      <p:sp>
        <p:nvSpPr>
          <p:cNvPr id="1142088645" name="Espace réservé du contenu 2"/>
          <p:cNvSpPr>
            <a:spLocks noGrp="1"/>
          </p:cNvSpPr>
          <p:nvPr>
            <p:ph idx="1"/>
          </p:nvPr>
        </p:nvSpPr>
        <p:spPr bwMode="auto">
          <a:xfrm>
            <a:off x="170289" y="2026508"/>
            <a:ext cx="4599419" cy="4831492"/>
          </a:xfrm>
        </p:spPr>
        <p:txBody>
          <a:bodyPr>
            <a:normAutofit fontScale="70000" lnSpcReduction="20000"/>
          </a:bodyPr>
          <a:lstStyle/>
          <a:p>
            <a:pPr>
              <a:defRPr/>
            </a:pPr>
            <a:r>
              <a:rPr lang="fr-FR" sz="2600">
                <a:solidFill>
                  <a:srgbClr val="0C2B42"/>
                </a:solidFill>
              </a:rPr>
              <a:t>Depuis 8 ans, des citoyennes et citoyens font le choix du vélo comme moyen de transport et </a:t>
            </a:r>
            <a:r>
              <a:rPr lang="fr-FR" sz="2600">
                <a:solidFill>
                  <a:srgbClr val="0C2B42"/>
                </a:solidFill>
                <a:highlight>
                  <a:srgbClr val="00FFFF"/>
                </a:highlight>
              </a:rPr>
              <a:t>s’engagent dans la dynamique du Baromètre vélo. </a:t>
            </a:r>
            <a:r>
              <a:rPr lang="fr-FR" sz="2600">
                <a:solidFill>
                  <a:srgbClr val="0C2B42"/>
                </a:solidFill>
              </a:rPr>
              <a:t>Ce qui les motive ? Pouvoir rouler en toute sérénité et avec plaisir !</a:t>
            </a:r>
            <a:endParaRPr/>
          </a:p>
          <a:p>
            <a:pPr marL="0" indent="0">
              <a:buNone/>
              <a:defRPr/>
            </a:pPr>
            <a:r>
              <a:rPr lang="fr-FR" sz="2600">
                <a:solidFill>
                  <a:srgbClr val="0C2B42"/>
                </a:solidFill>
              </a:rPr>
              <a:t>Vous voulez en être ? Découvrez comment rejoindre le mouvement !</a:t>
            </a:r>
            <a:endParaRPr/>
          </a:p>
          <a:p>
            <a:pPr>
              <a:defRPr/>
            </a:pPr>
            <a:r>
              <a:rPr lang="fr-FR" b="1">
                <a:solidFill>
                  <a:srgbClr val="0C2B42"/>
                </a:solidFill>
              </a:rPr>
              <a:t>S’informer</a:t>
            </a:r>
            <a:endParaRPr/>
          </a:p>
          <a:p>
            <a:pPr lvl="1">
              <a:defRPr/>
            </a:pPr>
            <a:r>
              <a:rPr lang="fr-FR">
                <a:solidFill>
                  <a:srgbClr val="0C2B42"/>
                </a:solidFill>
              </a:rPr>
              <a:t>Pour comprendre le vélo comme moyen de déplacements</a:t>
            </a:r>
            <a:endParaRPr/>
          </a:p>
          <a:p>
            <a:pPr>
              <a:defRPr/>
            </a:pPr>
            <a:r>
              <a:rPr lang="fr-FR" b="1">
                <a:solidFill>
                  <a:srgbClr val="0C2B42"/>
                </a:solidFill>
              </a:rPr>
              <a:t>Suivre le mouvement</a:t>
            </a:r>
            <a:endParaRPr/>
          </a:p>
          <a:p>
            <a:pPr lvl="1">
              <a:defRPr/>
            </a:pPr>
            <a:r>
              <a:rPr lang="fr-FR">
                <a:solidFill>
                  <a:srgbClr val="0C2B42"/>
                </a:solidFill>
              </a:rPr>
              <a:t>Tous les mois, la newsletter :</a:t>
            </a:r>
            <a:endParaRPr/>
          </a:p>
          <a:p>
            <a:pPr lvl="2">
              <a:defRPr/>
            </a:pPr>
            <a:r>
              <a:rPr lang="fr-FR">
                <a:solidFill>
                  <a:srgbClr val="0C2B42"/>
                </a:solidFill>
              </a:rPr>
              <a:t>Vous donne les dernières nouvelles </a:t>
            </a:r>
            <a:endParaRPr/>
          </a:p>
          <a:p>
            <a:pPr lvl="2">
              <a:defRPr/>
            </a:pPr>
            <a:r>
              <a:rPr lang="fr-FR">
                <a:solidFill>
                  <a:srgbClr val="0C2B42"/>
                </a:solidFill>
              </a:rPr>
              <a:t>Vous informe des dates des événements à venir</a:t>
            </a:r>
            <a:endParaRPr/>
          </a:p>
          <a:p>
            <a:pPr lvl="2">
              <a:defRPr/>
            </a:pPr>
            <a:r>
              <a:rPr lang="fr-FR">
                <a:solidFill>
                  <a:srgbClr val="0C2B42"/>
                </a:solidFill>
              </a:rPr>
              <a:t>Vous permet de découvrir des documents ressources.</a:t>
            </a:r>
            <a:endParaRPr/>
          </a:p>
          <a:p>
            <a:pPr>
              <a:defRPr/>
            </a:pPr>
            <a:r>
              <a:rPr lang="fr-FR" sz="2900">
                <a:solidFill>
                  <a:srgbClr val="0C2B42"/>
                </a:solidFill>
                <a:highlight>
                  <a:srgbClr val="C0C0C0"/>
                </a:highlight>
              </a:rPr>
              <a:t>Je m’inscris</a:t>
            </a:r>
            <a:endParaRPr/>
          </a:p>
        </p:txBody>
      </p:sp>
      <p:sp>
        <p:nvSpPr>
          <p:cNvPr id="2083523829" name="Espace réservé du contenu 2"/>
          <p:cNvSpPr txBox="1"/>
          <p:nvPr/>
        </p:nvSpPr>
        <p:spPr bwMode="auto">
          <a:xfrm>
            <a:off x="4901512" y="2026508"/>
            <a:ext cx="5031259" cy="4689668"/>
          </a:xfrm>
          <a:prstGeom prst="rect">
            <a:avLst/>
          </a:prstGeom>
        </p:spPr>
        <p:txBody>
          <a:bodyPr vert="horz" lIns="91440" tIns="45720" rIns="91440" bIns="45720" rtlCol="0">
            <a:normAutofit fontScale="62500" lnSpcReduction="20000"/>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solidFill>
                  <a:srgbClr val="0C2B42"/>
                </a:solidFill>
              </a:rPr>
              <a:t>Des </a:t>
            </a:r>
            <a:r>
              <a:rPr lang="fr-FR">
                <a:solidFill>
                  <a:srgbClr val="0C2B42"/>
                </a:solidFill>
                <a:highlight>
                  <a:srgbClr val="00FFFF"/>
                </a:highlight>
              </a:rPr>
              <a:t>collectifs cyclistes citoyens se montent partout en profitant de l’énergie du Baromètre Vélo</a:t>
            </a:r>
            <a:r>
              <a:rPr lang="fr-FR">
                <a:solidFill>
                  <a:srgbClr val="0C2B42"/>
                </a:solidFill>
              </a:rPr>
              <a:t>, pour que leur territoire devienne cyclable. Ce qui les motive ? Que d’autres puissent faire ce choix. </a:t>
            </a:r>
            <a:endParaRPr/>
          </a:p>
          <a:p>
            <a:pPr marL="0" indent="0">
              <a:buFont typeface="Arial"/>
              <a:buNone/>
              <a:defRPr/>
            </a:pPr>
            <a:r>
              <a:rPr lang="fr-FR">
                <a:solidFill>
                  <a:srgbClr val="0C2B42"/>
                </a:solidFill>
              </a:rPr>
              <a:t>Iels</a:t>
            </a:r>
            <a:r>
              <a:rPr lang="fr-FR">
                <a:solidFill>
                  <a:srgbClr val="0C2B42"/>
                </a:solidFill>
              </a:rPr>
              <a:t> sont accompagnées à chaque étape par le Collectif Vélo Pays de la Loire depuis 5 ans. </a:t>
            </a:r>
            <a:endParaRPr/>
          </a:p>
          <a:p>
            <a:pPr>
              <a:defRPr/>
            </a:pPr>
            <a:r>
              <a:rPr lang="fr-FR" b="1">
                <a:solidFill>
                  <a:srgbClr val="0C2B42"/>
                </a:solidFill>
              </a:rPr>
              <a:t>Être accompagnés </a:t>
            </a:r>
            <a:endParaRPr/>
          </a:p>
          <a:p>
            <a:pPr lvl="1">
              <a:defRPr/>
            </a:pPr>
            <a:r>
              <a:rPr lang="fr-FR">
                <a:solidFill>
                  <a:srgbClr val="0C2B42"/>
                </a:solidFill>
              </a:rPr>
              <a:t>Créer votre collectif, définir ses missions et actions</a:t>
            </a:r>
            <a:endParaRPr/>
          </a:p>
          <a:p>
            <a:pPr lvl="1">
              <a:defRPr/>
            </a:pPr>
            <a:r>
              <a:rPr lang="fr-FR">
                <a:solidFill>
                  <a:srgbClr val="0C2B42"/>
                </a:solidFill>
              </a:rPr>
              <a:t>Définir et gérer vos projets</a:t>
            </a:r>
            <a:endParaRPr/>
          </a:p>
          <a:p>
            <a:pPr lvl="1">
              <a:defRPr/>
            </a:pPr>
            <a:r>
              <a:rPr lang="fr-FR">
                <a:solidFill>
                  <a:srgbClr val="0C2B42"/>
                </a:solidFill>
              </a:rPr>
              <a:t>Outils et </a:t>
            </a:r>
            <a:r>
              <a:rPr lang="fr-FR">
                <a:solidFill>
                  <a:srgbClr val="0C2B42"/>
                </a:solidFill>
              </a:rPr>
              <a:t>partanariats</a:t>
            </a:r>
            <a:r>
              <a:rPr lang="fr-FR">
                <a:solidFill>
                  <a:srgbClr val="0C2B42"/>
                </a:solidFill>
              </a:rPr>
              <a:t> pour faire vivre votre collectif</a:t>
            </a:r>
            <a:endParaRPr/>
          </a:p>
          <a:p>
            <a:pPr>
              <a:defRPr/>
            </a:pPr>
            <a:r>
              <a:rPr lang="fr-FR" b="1">
                <a:solidFill>
                  <a:srgbClr val="0C2B42"/>
                </a:solidFill>
              </a:rPr>
              <a:t>4 formats pour se former</a:t>
            </a:r>
            <a:endParaRPr/>
          </a:p>
          <a:p>
            <a:pPr lvl="1">
              <a:defRPr/>
            </a:pPr>
            <a:r>
              <a:rPr lang="fr-FR">
                <a:solidFill>
                  <a:srgbClr val="0C2B42"/>
                </a:solidFill>
              </a:rPr>
              <a:t>La newsletter avec les actus et outils </a:t>
            </a:r>
            <a:endParaRPr/>
          </a:p>
          <a:p>
            <a:pPr lvl="1">
              <a:defRPr/>
            </a:pPr>
            <a:r>
              <a:rPr lang="fr-FR">
                <a:solidFill>
                  <a:srgbClr val="0C2B42"/>
                </a:solidFill>
              </a:rPr>
              <a:t>Les cafés des assos pour échanger entre pairs</a:t>
            </a:r>
            <a:endParaRPr/>
          </a:p>
          <a:p>
            <a:pPr lvl="1">
              <a:defRPr/>
            </a:pPr>
            <a:r>
              <a:rPr lang="fr-FR">
                <a:solidFill>
                  <a:srgbClr val="0C2B42"/>
                </a:solidFill>
              </a:rPr>
              <a:t>Le centre de ressources</a:t>
            </a:r>
            <a:endParaRPr/>
          </a:p>
          <a:p>
            <a:pPr lvl="1">
              <a:defRPr/>
            </a:pPr>
            <a:r>
              <a:rPr lang="fr-FR">
                <a:solidFill>
                  <a:srgbClr val="0C2B42"/>
                </a:solidFill>
              </a:rPr>
              <a:t>Les accompagnements individuels. </a:t>
            </a:r>
            <a:endParaRPr/>
          </a:p>
          <a:p>
            <a:pPr>
              <a:defRPr/>
            </a:pPr>
            <a:r>
              <a:rPr lang="fr-FR" sz="3200">
                <a:solidFill>
                  <a:srgbClr val="0C2B42"/>
                </a:solidFill>
                <a:highlight>
                  <a:srgbClr val="C0C0C0"/>
                </a:highlight>
              </a:rPr>
              <a:t>Je contacte le collectif</a:t>
            </a:r>
            <a:endParaRPr/>
          </a:p>
        </p:txBody>
      </p:sp>
      <p:sp>
        <p:nvSpPr>
          <p:cNvPr id="1417017298" name="ZoneTexte 4"/>
          <p:cNvSpPr txBox="1"/>
          <p:nvPr/>
        </p:nvSpPr>
        <p:spPr bwMode="auto">
          <a:xfrm>
            <a:off x="170289" y="1011936"/>
            <a:ext cx="4204003" cy="954107"/>
          </a:xfrm>
          <a:prstGeom prst="rect">
            <a:avLst/>
          </a:prstGeom>
          <a:noFill/>
        </p:spPr>
        <p:txBody>
          <a:bodyPr wrap="square" rtlCol="0">
            <a:spAutoFit/>
          </a:bodyPr>
          <a:lstStyle/>
          <a:p>
            <a:pPr algn="ctr">
              <a:defRPr/>
            </a:pPr>
            <a:r>
              <a:rPr lang="fr-FR" sz="2800">
                <a:solidFill>
                  <a:srgbClr val="00B0F0"/>
                </a:solidFill>
                <a:highlight>
                  <a:srgbClr val="C0C0C0"/>
                </a:highlight>
              </a:rPr>
              <a:t>Agir localement : citoyennes et citoyens</a:t>
            </a:r>
            <a:endParaRPr/>
          </a:p>
        </p:txBody>
      </p:sp>
      <p:sp>
        <p:nvSpPr>
          <p:cNvPr id="1574104374" name="ZoneTexte 5"/>
          <p:cNvSpPr txBox="1"/>
          <p:nvPr/>
        </p:nvSpPr>
        <p:spPr bwMode="auto">
          <a:xfrm>
            <a:off x="5166537" y="1011935"/>
            <a:ext cx="4204003" cy="954107"/>
          </a:xfrm>
          <a:prstGeom prst="rect">
            <a:avLst/>
          </a:prstGeom>
          <a:noFill/>
        </p:spPr>
        <p:txBody>
          <a:bodyPr wrap="square" rtlCol="0">
            <a:spAutoFit/>
          </a:bodyPr>
          <a:lstStyle/>
          <a:p>
            <a:pPr algn="ctr">
              <a:defRPr/>
            </a:pPr>
            <a:r>
              <a:rPr lang="fr-FR" sz="2800">
                <a:solidFill>
                  <a:srgbClr val="00B0F0"/>
                </a:solidFill>
                <a:highlight>
                  <a:srgbClr val="C0C0C0"/>
                </a:highlight>
              </a:rPr>
              <a:t>Agir localement : collectifs cyclistes</a:t>
            </a:r>
            <a:endParaRPr/>
          </a:p>
        </p:txBody>
      </p:sp>
      <p:cxnSp>
        <p:nvCxnSpPr>
          <p:cNvPr id="1350478835" name="Connecteur droit 7"/>
          <p:cNvCxnSpPr/>
          <p:nvPr/>
        </p:nvCxnSpPr>
        <p:spPr bwMode="auto">
          <a:xfrm>
            <a:off x="4739464" y="1235676"/>
            <a:ext cx="30244" cy="533811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pic>
        <p:nvPicPr>
          <p:cNvPr id="230292766" name="Image 1" descr="Une image contenant texte, Roue de vélo, roue, vélo&#10;&#10;Le contenu généré par l’IA peut être incorrect."/>
          <p:cNvPicPr>
            <a:picLocks noChangeAspect="1"/>
          </p:cNvPicPr>
          <p:nvPr/>
        </p:nvPicPr>
        <p:blipFill>
          <a:blip r:embed="rId3"/>
          <a:stretch/>
        </p:blipFill>
        <p:spPr bwMode="auto">
          <a:xfrm flipH="0" flipV="0">
            <a:off x="8992019" y="0"/>
            <a:ext cx="819100" cy="88818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76199876" name="Content Placeholder 8"/>
          <p:cNvSpPr>
            <a:spLocks noGrp="1"/>
          </p:cNvSpPr>
          <p:nvPr>
            <p:ph idx="1"/>
          </p:nvPr>
        </p:nvSpPr>
        <p:spPr bwMode="auto">
          <a:xfrm>
            <a:off x="972342" y="13191"/>
            <a:ext cx="8094431" cy="692328"/>
          </a:xfrm>
          <a:prstGeom prst="rect">
            <a:avLst/>
          </a:prstGeom>
          <a:solidFill>
            <a:srgbClr val="0C2B42"/>
          </a:solidFill>
        </p:spPr>
        <p:txBody>
          <a:bodyPr anchor="t">
            <a:normAutofit fontScale="77500" lnSpcReduction="20000"/>
          </a:bodyPr>
          <a:lstStyle/>
          <a:p>
            <a:pPr marL="0" indent="0" algn="ctr">
              <a:lnSpc>
                <a:spcPct val="120000"/>
              </a:lnSpc>
              <a:buNone/>
              <a:defRPr/>
            </a:pPr>
            <a:r>
              <a:rPr lang="en-US" sz="4000" b="1">
                <a:solidFill>
                  <a:schemeClr val="bg1"/>
                </a:solidFill>
                <a:latin typeface="Montserrat"/>
              </a:rPr>
              <a:t>Une enquête d’importance nationale</a:t>
            </a:r>
            <a:endParaRPr/>
          </a:p>
        </p:txBody>
      </p:sp>
      <p:sp>
        <p:nvSpPr>
          <p:cNvPr id="2079486263" name="Rectangle 19"/>
          <p:cNvSpPr/>
          <p:nvPr/>
        </p:nvSpPr>
        <p:spPr bwMode="auto">
          <a:xfrm>
            <a:off x="3213467" y="754064"/>
            <a:ext cx="3249053" cy="748278"/>
          </a:xfrm>
          <a:prstGeom prst="rect">
            <a:avLst/>
          </a:prstGeom>
          <a:noFill/>
          <a:ln>
            <a:solidFill>
              <a:srgbClr val="F5C230"/>
            </a:solid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endParaRPr lang="fr-FR" sz="1600">
              <a:solidFill>
                <a:srgbClr val="0C2B42"/>
              </a:solidFill>
              <a:ea typeface="Calibri"/>
              <a:cs typeface="Calibri"/>
            </a:endParaRPr>
          </a:p>
          <a:p>
            <a:pPr algn="ctr">
              <a:lnSpc>
                <a:spcPct val="107000"/>
              </a:lnSpc>
              <a:spcAft>
                <a:spcPts val="800"/>
              </a:spcAft>
              <a:defRPr/>
            </a:pPr>
            <a:r>
              <a:rPr lang="fr-FR" b="1">
                <a:solidFill>
                  <a:srgbClr val="0C2B42"/>
                </a:solidFill>
                <a:ea typeface="Times New Roman"/>
                <a:cs typeface="Calibri"/>
              </a:rPr>
              <a:t>+ grande enquête jamais conduite sur le système vélo</a:t>
            </a:r>
            <a:endParaRPr lang="fr-FR" sz="1600">
              <a:solidFill>
                <a:srgbClr val="0C2B42"/>
              </a:solidFill>
              <a:ea typeface="Calibri"/>
              <a:cs typeface="Times New Roman"/>
            </a:endParaRPr>
          </a:p>
          <a:p>
            <a:pPr algn="ct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sp>
        <p:nvSpPr>
          <p:cNvPr id="929959247" name="Rectangle 16"/>
          <p:cNvSpPr/>
          <p:nvPr/>
        </p:nvSpPr>
        <p:spPr bwMode="auto">
          <a:xfrm>
            <a:off x="2965622" y="1983370"/>
            <a:ext cx="2897569" cy="961029"/>
          </a:xfrm>
          <a:prstGeom prst="rect">
            <a:avLst/>
          </a:prstGeom>
          <a:noFill/>
          <a:ln>
            <a:solidFill>
              <a:srgbClr val="F5C230"/>
            </a:solid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endParaRPr lang="fr-FR" sz="1600">
              <a:solidFill>
                <a:srgbClr val="0C2B42"/>
              </a:solidFill>
              <a:ea typeface="Calibri"/>
              <a:cs typeface="Calibri"/>
            </a:endParaRPr>
          </a:p>
          <a:p>
            <a:pPr algn="ctr">
              <a:lnSpc>
                <a:spcPct val="107000"/>
              </a:lnSpc>
              <a:spcAft>
                <a:spcPts val="800"/>
              </a:spcAft>
              <a:defRPr/>
            </a:pPr>
            <a:r>
              <a:rPr lang="fr-FR" b="1">
                <a:solidFill>
                  <a:srgbClr val="0C2B42"/>
                </a:solidFill>
                <a:ea typeface="Times New Roman"/>
                <a:cs typeface="Calibri"/>
              </a:rPr>
              <a:t>Évaluer la cyclabilité via le ressenti des cyclistes, comprendre</a:t>
            </a:r>
            <a:endParaRPr lang="fr-FR" sz="1600">
              <a:solidFill>
                <a:srgbClr val="0C2B42"/>
              </a:solidFill>
              <a:ea typeface="Calibri"/>
              <a:cs typeface="Times New Roman"/>
            </a:endParaRPr>
          </a:p>
          <a:p>
            <a:pPr algn="ct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sp>
        <p:nvSpPr>
          <p:cNvPr id="1348858582" name="Rectangle 17"/>
          <p:cNvSpPr/>
          <p:nvPr/>
        </p:nvSpPr>
        <p:spPr bwMode="auto">
          <a:xfrm>
            <a:off x="6411221" y="2010169"/>
            <a:ext cx="2831632" cy="961029"/>
          </a:xfrm>
          <a:prstGeom prst="rect">
            <a:avLst/>
          </a:prstGeom>
          <a:noFill/>
          <a:ln>
            <a:solidFill>
              <a:srgbClr val="F5C230"/>
            </a:solid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endParaRPr lang="fr-FR" sz="1600">
              <a:solidFill>
                <a:srgbClr val="0C2B42"/>
              </a:solidFill>
              <a:ea typeface="Calibri"/>
              <a:cs typeface="Calibri"/>
            </a:endParaRPr>
          </a:p>
          <a:p>
            <a:pPr algn="ctr">
              <a:lnSpc>
                <a:spcPct val="107000"/>
              </a:lnSpc>
              <a:spcAft>
                <a:spcPts val="800"/>
              </a:spcAft>
              <a:defRPr/>
            </a:pPr>
            <a:r>
              <a:rPr lang="fr-FR" b="1">
                <a:solidFill>
                  <a:srgbClr val="0C2B42"/>
                </a:solidFill>
                <a:ea typeface="Times New Roman"/>
                <a:cs typeface="Calibri"/>
              </a:rPr>
              <a:t>Proposer des pistes prioritaires d’actions</a:t>
            </a:r>
            <a:endParaRPr lang="fr-FR" sz="1600">
              <a:solidFill>
                <a:srgbClr val="0C2B42"/>
              </a:solidFill>
              <a:ea typeface="Calibri"/>
              <a:cs typeface="Times New Roman"/>
            </a:endParaRPr>
          </a:p>
          <a:p>
            <a:pPr algn="ct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grpSp>
        <p:nvGrpSpPr>
          <p:cNvPr id="303885287" name="Groupe 33"/>
          <p:cNvGrpSpPr/>
          <p:nvPr/>
        </p:nvGrpSpPr>
        <p:grpSpPr bwMode="auto">
          <a:xfrm>
            <a:off x="-249527" y="3009873"/>
            <a:ext cx="2898972" cy="2651760"/>
            <a:chOff x="591791" y="3612942"/>
            <a:chExt cx="3672408" cy="2962355"/>
          </a:xfrm>
          <a:solidFill>
            <a:schemeClr val="bg1"/>
          </a:solidFill>
        </p:grpSpPr>
        <p:pic>
          <p:nvPicPr>
            <p:cNvPr id="35" name="Image 34" descr="../../../Desktop/Capture%20d’écran%202017-09-13%20à%2014.42."/>
            <p:cNvPicPr>
              <a:picLocks noChangeAspect="1"/>
            </p:cNvPicPr>
            <p:nvPr/>
          </p:nvPicPr>
          <p:blipFill>
            <a:blip r:embed="rId3">
              <a:clrChange>
                <a:clrFrom>
                  <a:srgbClr val="FFFFFF"/>
                </a:clrFrom>
                <a:clrTo>
                  <a:srgbClr val="FFFFFF">
                    <a:alpha val="0"/>
                  </a:srgbClr>
                </a:clrTo>
              </a:clrChange>
            </a:blip>
            <a:srcRect l="58543" t="0" r="0" b="0"/>
            <a:stretch/>
          </p:blipFill>
          <p:spPr bwMode="auto">
            <a:xfrm>
              <a:off x="1238966" y="5038098"/>
              <a:ext cx="2601918" cy="1537200"/>
            </a:xfrm>
            <a:prstGeom prst="rect">
              <a:avLst/>
            </a:prstGeom>
            <a:grpFill/>
            <a:ln>
              <a:solidFill>
                <a:schemeClr val="bg1"/>
              </a:solidFill>
            </a:ln>
          </p:spPr>
        </p:pic>
        <p:pic>
          <p:nvPicPr>
            <p:cNvPr id="36" name="Image 35" descr="../../../Desktop/Capture%20d’écran%202017-09-13%20à%2014.42."/>
            <p:cNvPicPr/>
            <p:nvPr/>
          </p:nvPicPr>
          <p:blipFill>
            <a:blip r:embed="rId3">
              <a:clrChange>
                <a:clrFrom>
                  <a:srgbClr val="FFFFFF"/>
                </a:clrFrom>
                <a:clrTo>
                  <a:srgbClr val="FFFFFF">
                    <a:alpha val="0"/>
                  </a:srgbClr>
                </a:clrTo>
              </a:clrChange>
            </a:blip>
            <a:srcRect l="0" t="0" r="41457" b="0"/>
            <a:stretch/>
          </p:blipFill>
          <p:spPr bwMode="auto">
            <a:xfrm>
              <a:off x="591791" y="3612942"/>
              <a:ext cx="3672408" cy="1536429"/>
            </a:xfrm>
            <a:prstGeom prst="rect">
              <a:avLst/>
            </a:prstGeom>
            <a:grpFill/>
            <a:ln>
              <a:solidFill>
                <a:schemeClr val="bg1"/>
              </a:solidFill>
            </a:ln>
          </p:spPr>
        </p:pic>
      </p:grpSp>
      <p:sp>
        <p:nvSpPr>
          <p:cNvPr id="1290808209" name="Rectangle 36"/>
          <p:cNvSpPr/>
          <p:nvPr/>
        </p:nvSpPr>
        <p:spPr bwMode="auto">
          <a:xfrm>
            <a:off x="7845070" y="5661633"/>
            <a:ext cx="1651377" cy="656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r>
              <a:rPr lang="fr-FR" sz="1600">
                <a:solidFill>
                  <a:srgbClr val="0C2B42"/>
                </a:solidFill>
                <a:ea typeface="Calibri"/>
                <a:cs typeface="Calibri"/>
              </a:rPr>
              <a:t>Data + Outil carto :  points noirs,  améliorations,  demandes de stationnement</a:t>
            </a:r>
            <a:endParaRPr lang="fr-FR" sz="1600">
              <a:solidFill>
                <a:srgbClr val="0C2B42"/>
              </a:solidFill>
              <a:ea typeface="Calibri"/>
              <a:cs typeface="Times New Roman"/>
            </a:endParaRPr>
          </a:p>
          <a:p>
            <a:pP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pic>
        <p:nvPicPr>
          <p:cNvPr id="330727147" name="Image 37"/>
          <p:cNvPicPr>
            <a:picLocks noChangeAspect="1"/>
          </p:cNvPicPr>
          <p:nvPr/>
        </p:nvPicPr>
        <p:blipFill>
          <a:blip r:embed="rId4"/>
          <a:stretch/>
        </p:blipFill>
        <p:spPr bwMode="auto">
          <a:xfrm>
            <a:off x="7690445" y="3789980"/>
            <a:ext cx="1917119" cy="1078228"/>
          </a:xfrm>
          <a:prstGeom prst="rect">
            <a:avLst/>
          </a:prstGeom>
          <a:ln w="38100">
            <a:solidFill>
              <a:srgbClr val="F5C230"/>
            </a:solidFill>
          </a:ln>
        </p:spPr>
      </p:pic>
      <p:sp>
        <p:nvSpPr>
          <p:cNvPr id="174688130" name="Rectangle 38"/>
          <p:cNvSpPr/>
          <p:nvPr/>
        </p:nvSpPr>
        <p:spPr bwMode="auto">
          <a:xfrm>
            <a:off x="369036" y="1938757"/>
            <a:ext cx="1572285" cy="961029"/>
          </a:xfrm>
          <a:prstGeom prst="rect">
            <a:avLst/>
          </a:prstGeom>
          <a:noFill/>
          <a:ln>
            <a:solidFill>
              <a:srgbClr val="F5C230"/>
            </a:solid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endParaRPr lang="fr-FR" sz="1600">
              <a:solidFill>
                <a:srgbClr val="0C2B42"/>
              </a:solidFill>
              <a:ea typeface="Calibri"/>
              <a:cs typeface="Calibri"/>
            </a:endParaRPr>
          </a:p>
          <a:p>
            <a:pPr algn="ctr">
              <a:lnSpc>
                <a:spcPct val="107000"/>
              </a:lnSpc>
              <a:spcAft>
                <a:spcPts val="800"/>
              </a:spcAft>
              <a:defRPr/>
            </a:pPr>
            <a:r>
              <a:rPr lang="fr-FR" b="1">
                <a:solidFill>
                  <a:srgbClr val="0C2B42"/>
                </a:solidFill>
                <a:ea typeface="Times New Roman"/>
                <a:cs typeface="Calibri"/>
              </a:rPr>
              <a:t>60 questions</a:t>
            </a:r>
            <a:endParaRPr lang="fr-FR" sz="1600">
              <a:solidFill>
                <a:srgbClr val="0C2B42"/>
              </a:solidFill>
              <a:ea typeface="Calibri"/>
              <a:cs typeface="Times New Roman"/>
            </a:endParaRPr>
          </a:p>
          <a:p>
            <a:pPr algn="ct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cxnSp>
        <p:nvCxnSpPr>
          <p:cNvPr id="1341034284" name="Connecteur droit avec flèche 2"/>
          <p:cNvCxnSpPr>
            <a:stCxn id="174688130" idx="2"/>
          </p:cNvCxnSpPr>
          <p:nvPr/>
        </p:nvCxnSpPr>
        <p:spPr bwMode="auto">
          <a:xfrm>
            <a:off x="1155179" y="2899786"/>
            <a:ext cx="0" cy="296391"/>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cxnSp>
        <p:nvCxnSpPr>
          <p:cNvPr id="1128546052" name="Connecteur droit avec flèche 39"/>
          <p:cNvCxnSpPr>
            <a:stCxn id="2079486263" idx="1"/>
            <a:endCxn id="174688130" idx="0"/>
          </p:cNvCxnSpPr>
          <p:nvPr/>
        </p:nvCxnSpPr>
        <p:spPr bwMode="auto">
          <a:xfrm flipH="1">
            <a:off x="1155179" y="1128203"/>
            <a:ext cx="2058288" cy="810554"/>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cxnSp>
        <p:nvCxnSpPr>
          <p:cNvPr id="665790873" name="Connecteur droit avec flèche 40"/>
          <p:cNvCxnSpPr>
            <a:stCxn id="2079486263" idx="2"/>
            <a:endCxn id="929959247" idx="0"/>
          </p:cNvCxnSpPr>
          <p:nvPr/>
        </p:nvCxnSpPr>
        <p:spPr bwMode="auto">
          <a:xfrm flipH="1">
            <a:off x="4414407" y="1502342"/>
            <a:ext cx="423587" cy="481028"/>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cxnSp>
        <p:nvCxnSpPr>
          <p:cNvPr id="1005548768" name="Connecteur droit avec flèche 41"/>
          <p:cNvCxnSpPr>
            <a:endCxn id="1348858582" idx="0"/>
          </p:cNvCxnSpPr>
          <p:nvPr/>
        </p:nvCxnSpPr>
        <p:spPr bwMode="auto">
          <a:xfrm>
            <a:off x="6145790" y="1502342"/>
            <a:ext cx="1681248" cy="507827"/>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cxnSp>
        <p:nvCxnSpPr>
          <p:cNvPr id="1580106530" name="Connecteur droit avec flèche 42"/>
          <p:cNvCxnSpPr>
            <a:endCxn id="330727147" idx="0"/>
          </p:cNvCxnSpPr>
          <p:nvPr/>
        </p:nvCxnSpPr>
        <p:spPr bwMode="auto">
          <a:xfrm>
            <a:off x="8587662" y="2970157"/>
            <a:ext cx="61343" cy="819823"/>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cxnSp>
        <p:nvCxnSpPr>
          <p:cNvPr id="1023878808" name="Connecteur droit avec flèche 43"/>
          <p:cNvCxnSpPr>
            <a:stCxn id="929959247" idx="2"/>
            <a:endCxn id="12520859" idx="0"/>
          </p:cNvCxnSpPr>
          <p:nvPr/>
        </p:nvCxnSpPr>
        <p:spPr bwMode="auto">
          <a:xfrm flipH="1">
            <a:off x="3432508" y="2944399"/>
            <a:ext cx="981899" cy="1295908"/>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pic>
        <p:nvPicPr>
          <p:cNvPr id="12520859" name="Image 44"/>
          <p:cNvPicPr>
            <a:picLocks noChangeAspect="1"/>
          </p:cNvPicPr>
          <p:nvPr/>
        </p:nvPicPr>
        <p:blipFill>
          <a:blip r:embed="rId5">
            <a:clrChange>
              <a:clrFrom>
                <a:srgbClr val="F5F4F4"/>
              </a:clrFrom>
              <a:clrTo>
                <a:srgbClr val="F5F4F4">
                  <a:alpha val="0"/>
                </a:srgbClr>
              </a:clrTo>
            </a:clrChange>
          </a:blip>
          <a:srcRect l="0" t="0" r="10676" b="0"/>
          <a:stretch/>
        </p:blipFill>
        <p:spPr bwMode="auto">
          <a:xfrm>
            <a:off x="2510508" y="4240307"/>
            <a:ext cx="1844000" cy="989962"/>
          </a:xfrm>
          <a:prstGeom prst="rect">
            <a:avLst/>
          </a:prstGeom>
          <a:solidFill>
            <a:schemeClr val="bg1"/>
          </a:solidFill>
          <a:ln w="38100">
            <a:solidFill>
              <a:srgbClr val="F5C230"/>
            </a:solidFill>
          </a:ln>
        </p:spPr>
      </p:pic>
      <p:sp>
        <p:nvSpPr>
          <p:cNvPr id="1474951078" name="Rectangle 53"/>
          <p:cNvSpPr/>
          <p:nvPr/>
        </p:nvSpPr>
        <p:spPr bwMode="auto">
          <a:xfrm>
            <a:off x="11408" y="6241424"/>
            <a:ext cx="2530245" cy="508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r>
              <a:rPr lang="fr-FR" sz="1600">
                <a:solidFill>
                  <a:srgbClr val="0C2B42"/>
                </a:solidFill>
                <a:ea typeface="Calibri"/>
                <a:cs typeface="Calibri"/>
              </a:rPr>
              <a:t>5 catégories</a:t>
            </a:r>
            <a:endParaRPr/>
          </a:p>
          <a:p>
            <a:pPr algn="ctr">
              <a:buClr>
                <a:srgbClr val="000000"/>
              </a:buClr>
              <a:buSzPts val="1400"/>
              <a:defRPr/>
            </a:pPr>
            <a:r>
              <a:rPr lang="fr-FR" sz="900" u="sng">
                <a:hlinkClick r:id="rId6" tooltip="https://docs.google.com/spreadsheets/d/1K91T1g-N-rv7X906lWNKwkkjqhKOlFAI/edit?gid=1337976385#gid=1337976385"/>
              </a:rPr>
              <a:t>https://docs.google.com/spreadsheets/d/1K91T1g-N-rv7X906lWNKwkkjqhKOlFAI/edit?gid=1337976385#gid=1337976385</a:t>
            </a:r>
            <a:endParaRPr lang="fr-FR" sz="900">
              <a:solidFill>
                <a:srgbClr val="0C2B42"/>
              </a:solidFill>
              <a:ea typeface="Calibri"/>
              <a:cs typeface="Times New Roman"/>
            </a:endParaRPr>
          </a:p>
          <a:p>
            <a:pP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pic>
        <p:nvPicPr>
          <p:cNvPr id="286004035" name="Image 57"/>
          <p:cNvPicPr>
            <a:picLocks noChangeAspect="1"/>
          </p:cNvPicPr>
          <p:nvPr/>
        </p:nvPicPr>
        <p:blipFill>
          <a:blip r:embed="rId7"/>
          <a:srcRect l="2862" t="29229" r="0" b="15515"/>
          <a:stretch/>
        </p:blipFill>
        <p:spPr bwMode="auto">
          <a:xfrm rot="5400000">
            <a:off x="5385571" y="4282171"/>
            <a:ext cx="2651759" cy="1131322"/>
          </a:xfrm>
          <a:prstGeom prst="rect">
            <a:avLst/>
          </a:prstGeom>
          <a:ln w="38100">
            <a:solidFill>
              <a:srgbClr val="F5C230"/>
            </a:solidFill>
          </a:ln>
        </p:spPr>
      </p:pic>
      <p:pic>
        <p:nvPicPr>
          <p:cNvPr id="1208705528" name="Image 59"/>
          <p:cNvPicPr>
            <a:picLocks noChangeAspect="1"/>
          </p:cNvPicPr>
          <p:nvPr/>
        </p:nvPicPr>
        <p:blipFill>
          <a:blip r:embed="rId8"/>
          <a:srcRect l="19678" t="8506" r="8950" b="10301"/>
          <a:stretch/>
        </p:blipFill>
        <p:spPr bwMode="auto">
          <a:xfrm rot="5400000">
            <a:off x="4343990" y="4039289"/>
            <a:ext cx="1712635" cy="1461264"/>
          </a:xfrm>
          <a:prstGeom prst="rect">
            <a:avLst/>
          </a:prstGeom>
          <a:ln w="38100">
            <a:solidFill>
              <a:srgbClr val="F5C230"/>
            </a:solidFill>
          </a:ln>
        </p:spPr>
      </p:pic>
      <p:cxnSp>
        <p:nvCxnSpPr>
          <p:cNvPr id="1462850891" name="Connecteur droit avec flèche 62"/>
          <p:cNvCxnSpPr>
            <a:stCxn id="1348858582" idx="2"/>
            <a:endCxn id="286004035" idx="1"/>
          </p:cNvCxnSpPr>
          <p:nvPr/>
        </p:nvCxnSpPr>
        <p:spPr bwMode="auto">
          <a:xfrm flipH="1">
            <a:off x="6711451" y="2971198"/>
            <a:ext cx="1115587" cy="550755"/>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cxnSp>
        <p:nvCxnSpPr>
          <p:cNvPr id="1130822428" name="Connecteur droit avec flèche 66"/>
          <p:cNvCxnSpPr>
            <a:stCxn id="929959247" idx="2"/>
            <a:endCxn id="1208705528" idx="1"/>
          </p:cNvCxnSpPr>
          <p:nvPr/>
        </p:nvCxnSpPr>
        <p:spPr bwMode="auto">
          <a:xfrm>
            <a:off x="4414407" y="2944399"/>
            <a:ext cx="785901" cy="969205"/>
          </a:xfrm>
          <a:prstGeom prst="straightConnector1">
            <a:avLst/>
          </a:prstGeom>
          <a:ln w="38100">
            <a:solidFill>
              <a:srgbClr val="F5C230"/>
            </a:solidFill>
            <a:tailEnd type="triangle"/>
          </a:ln>
        </p:spPr>
        <p:style>
          <a:lnRef idx="1">
            <a:schemeClr val="accent1"/>
          </a:lnRef>
          <a:fillRef idx="0">
            <a:schemeClr val="accent1"/>
          </a:fillRef>
          <a:effectRef idx="0">
            <a:schemeClr val="accent1"/>
          </a:effectRef>
          <a:fontRef idx="minor">
            <a:schemeClr val="tx1"/>
          </a:fontRef>
        </p:style>
      </p:cxnSp>
      <p:sp>
        <p:nvSpPr>
          <p:cNvPr id="325784095" name="Rectangle 69"/>
          <p:cNvSpPr/>
          <p:nvPr/>
        </p:nvSpPr>
        <p:spPr bwMode="auto">
          <a:xfrm>
            <a:off x="5908592" y="6210273"/>
            <a:ext cx="1687266" cy="656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r>
              <a:rPr lang="fr-FR" sz="1600">
                <a:solidFill>
                  <a:srgbClr val="0C2B42"/>
                </a:solidFill>
                <a:ea typeface="Calibri"/>
                <a:cs typeface="Calibri"/>
              </a:rPr>
              <a:t>Détail des leviers par catégories</a:t>
            </a:r>
            <a:endParaRPr lang="fr-FR" sz="1600">
              <a:solidFill>
                <a:srgbClr val="0C2B42"/>
              </a:solidFill>
              <a:ea typeface="Calibri"/>
              <a:cs typeface="Times New Roman"/>
            </a:endParaRPr>
          </a:p>
          <a:p>
            <a:pP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sp>
        <p:nvSpPr>
          <p:cNvPr id="499307537" name="Rectangle 70"/>
          <p:cNvSpPr/>
          <p:nvPr/>
        </p:nvSpPr>
        <p:spPr bwMode="auto">
          <a:xfrm>
            <a:off x="4175925" y="6240335"/>
            <a:ext cx="1687266" cy="508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r>
              <a:rPr lang="fr-FR" sz="1600">
                <a:solidFill>
                  <a:srgbClr val="0C2B42"/>
                </a:solidFill>
                <a:ea typeface="Calibri"/>
                <a:cs typeface="Calibri"/>
              </a:rPr>
              <a:t>Note par catégorie</a:t>
            </a:r>
            <a:endParaRPr lang="fr-FR" sz="1600">
              <a:solidFill>
                <a:srgbClr val="0C2B42"/>
              </a:solidFill>
              <a:ea typeface="Calibri"/>
              <a:cs typeface="Times New Roman"/>
            </a:endParaRPr>
          </a:p>
          <a:p>
            <a:pP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sp>
        <p:nvSpPr>
          <p:cNvPr id="316399079" name="Rectangle 71"/>
          <p:cNvSpPr/>
          <p:nvPr/>
        </p:nvSpPr>
        <p:spPr bwMode="auto">
          <a:xfrm>
            <a:off x="2352395" y="6055900"/>
            <a:ext cx="2175746" cy="656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sz="1600">
              <a:solidFill>
                <a:srgbClr val="0C2B42"/>
              </a:solidFill>
              <a:ea typeface="Calibri"/>
              <a:cs typeface="Calibri"/>
            </a:endParaRPr>
          </a:p>
          <a:p>
            <a:pPr algn="ctr">
              <a:buClr>
                <a:srgbClr val="000000"/>
              </a:buClr>
              <a:buSzPts val="1400"/>
              <a:defRPr/>
            </a:pPr>
            <a:r>
              <a:rPr lang="fr-FR" sz="1600">
                <a:solidFill>
                  <a:srgbClr val="0C2B42"/>
                </a:solidFill>
                <a:ea typeface="Calibri"/>
                <a:cs typeface="Calibri"/>
              </a:rPr>
              <a:t>Un classement par taille de ville</a:t>
            </a:r>
            <a:endParaRPr lang="fr-FR" sz="1600">
              <a:solidFill>
                <a:srgbClr val="0C2B42"/>
              </a:solidFill>
              <a:ea typeface="Calibri"/>
              <a:cs typeface="Times New Roman"/>
            </a:endParaRPr>
          </a:p>
          <a:p>
            <a:pPr>
              <a:defRPr/>
            </a:pPr>
            <a:endParaRPr lang="fr-FR" sz="1200">
              <a:solidFill>
                <a:srgbClr val="0C2B42"/>
              </a:solidFill>
              <a:latin typeface="Aptos Display"/>
              <a:ea typeface="Calibri"/>
              <a:cs typeface="Times New Roman"/>
            </a:endParaRPr>
          </a:p>
          <a:p>
            <a:pPr algn="ctr">
              <a:defRPr/>
            </a:pPr>
            <a:endParaRPr lang="fr-FR" sz="1100">
              <a:solidFill>
                <a:srgbClr val="0C2B42"/>
              </a:solidFill>
            </a:endParaRPr>
          </a:p>
        </p:txBody>
      </p:sp>
      <p:sp>
        <p:nvSpPr>
          <p:cNvPr id="1451552136" name="Rectangle 1"/>
          <p:cNvSpPr/>
          <p:nvPr/>
        </p:nvSpPr>
        <p:spPr bwMode="auto">
          <a:xfrm>
            <a:off x="7882139" y="597472"/>
            <a:ext cx="988540" cy="1187829"/>
          </a:xfrm>
          <a:prstGeom prst="rect">
            <a:avLst/>
          </a:prstGeom>
          <a:solidFill>
            <a:schemeClr val="bg1">
              <a:lumMod val="85000"/>
            </a:schemeClr>
          </a:solidFill>
          <a:ln w="38100">
            <a:solidFill>
              <a:srgbClr val="F5C230"/>
            </a:solidFill>
          </a:ln>
        </p:spPr>
        <p:style>
          <a:lnRef idx="2">
            <a:schemeClr val="accent1">
              <a:shade val="50000"/>
            </a:schemeClr>
          </a:lnRef>
          <a:fillRef idx="1">
            <a:schemeClr val="accent1"/>
          </a:fillRef>
          <a:effectRef idx="0">
            <a:schemeClr val="accent1"/>
          </a:effectRef>
          <a:fontRef idx="minor">
            <a:schemeClr val="lt1"/>
          </a:fontRef>
        </p:style>
        <p:txBody>
          <a:bodyPr lIns="74769" rIns="74769" rtlCol="0" anchor="ctr"/>
          <a:lstStyle/>
          <a:p>
            <a:pPr algn="ctr">
              <a:buClr>
                <a:srgbClr val="000000"/>
              </a:buClr>
              <a:buSzPts val="1400"/>
              <a:defRPr/>
            </a:pPr>
            <a:endParaRPr lang="fr-FR">
              <a:solidFill>
                <a:srgbClr val="0C2B42"/>
              </a:solidFill>
              <a:ea typeface="Calibri"/>
              <a:cs typeface="Calibri"/>
            </a:endParaRPr>
          </a:p>
          <a:p>
            <a:pPr algn="ctr">
              <a:buClr>
                <a:srgbClr val="000000"/>
              </a:buClr>
              <a:buSzPts val="1400"/>
              <a:defRPr/>
            </a:pPr>
            <a:endParaRPr lang="fr-FR">
              <a:solidFill>
                <a:srgbClr val="0C2B42"/>
              </a:solidFill>
              <a:ea typeface="Calibri"/>
              <a:cs typeface="Calibri"/>
            </a:endParaRPr>
          </a:p>
          <a:p>
            <a:pPr algn="ctr">
              <a:defRPr/>
            </a:pPr>
            <a:r>
              <a:rPr lang="fr-FR">
                <a:solidFill>
                  <a:srgbClr val="0C2B42"/>
                </a:solidFill>
                <a:latin typeface="Aptos Display"/>
                <a:ea typeface="Calibri"/>
                <a:cs typeface="Times New Roman"/>
              </a:rPr>
              <a:t>2017</a:t>
            </a:r>
            <a:endParaRPr sz="2400"/>
          </a:p>
          <a:p>
            <a:pPr algn="ctr">
              <a:defRPr/>
            </a:pPr>
            <a:r>
              <a:rPr lang="fr-FR">
                <a:solidFill>
                  <a:srgbClr val="0C2B42"/>
                </a:solidFill>
                <a:latin typeface="Aptos Display"/>
                <a:ea typeface="Calibri"/>
                <a:cs typeface="Times New Roman"/>
              </a:rPr>
              <a:t>2019</a:t>
            </a:r>
            <a:endParaRPr sz="2400"/>
          </a:p>
          <a:p>
            <a:pPr algn="ctr">
              <a:defRPr/>
            </a:pPr>
            <a:r>
              <a:rPr lang="fr-FR">
                <a:solidFill>
                  <a:srgbClr val="0C2B42"/>
                </a:solidFill>
                <a:latin typeface="Aptos Display"/>
                <a:ea typeface="Calibri"/>
                <a:cs typeface="Times New Roman"/>
              </a:rPr>
              <a:t>2021</a:t>
            </a:r>
            <a:endParaRPr sz="2400"/>
          </a:p>
          <a:p>
            <a:pPr algn="ctr">
              <a:defRPr/>
            </a:pPr>
            <a:r>
              <a:rPr lang="fr-FR" b="1">
                <a:solidFill>
                  <a:srgbClr val="0C2B42"/>
                </a:solidFill>
                <a:latin typeface="Aptos Display"/>
                <a:ea typeface="Calibri"/>
                <a:cs typeface="Times New Roman"/>
              </a:rPr>
              <a:t>2025</a:t>
            </a:r>
            <a:endParaRPr sz="2400" b="1"/>
          </a:p>
          <a:p>
            <a:pPr algn="ctr">
              <a:defRPr/>
            </a:pPr>
            <a:endParaRPr lang="fr-FR">
              <a:solidFill>
                <a:srgbClr val="0C2B42"/>
              </a:solidFill>
              <a:latin typeface="Aptos Display"/>
              <a:ea typeface="Calibri"/>
              <a:cs typeface="Times New Roman"/>
            </a:endParaRPr>
          </a:p>
          <a:p>
            <a:pPr algn="ctr">
              <a:defRPr/>
            </a:pPr>
            <a:endParaRPr lang="fr-FR">
              <a:solidFill>
                <a:srgbClr val="0C2B42"/>
              </a:solidFill>
            </a:endParaRPr>
          </a:p>
        </p:txBody>
      </p:sp>
      <p:pic>
        <p:nvPicPr>
          <p:cNvPr id="390018410" name="Image 6" descr="Une image contenant texte, logo, capture d’écran, cercle&#10;&#10;Description générée automatiquement"/>
          <p:cNvPicPr>
            <a:picLocks noChangeAspect="1"/>
          </p:cNvPicPr>
          <p:nvPr/>
        </p:nvPicPr>
        <p:blipFill>
          <a:blip r:embed="rId9"/>
          <a:srcRect l="41619" t="85505" r="42802" b="2932"/>
          <a:stretch/>
        </p:blipFill>
        <p:spPr bwMode="auto">
          <a:xfrm>
            <a:off x="69624" y="64304"/>
            <a:ext cx="831388" cy="617033"/>
          </a:xfrm>
          <a:prstGeom prst="rect">
            <a:avLst/>
          </a:prstGeom>
        </p:spPr>
      </p:pic>
      <p:pic>
        <p:nvPicPr>
          <p:cNvPr id="1517585900" name="Image 3" descr="Une image contenant texte, Roue de vélo, roue, vélo&#10;&#10;Le contenu généré par l’IA peut être incorrect."/>
          <p:cNvPicPr>
            <a:picLocks noChangeAspect="1"/>
          </p:cNvPicPr>
          <p:nvPr/>
        </p:nvPicPr>
        <p:blipFill>
          <a:blip r:embed="rId10"/>
          <a:stretch/>
        </p:blipFill>
        <p:spPr bwMode="auto">
          <a:xfrm>
            <a:off x="9178460" y="40661"/>
            <a:ext cx="657916" cy="713403"/>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68305530" name="Espace réservé du contenu 2"/>
          <p:cNvSpPr>
            <a:spLocks noGrp="1"/>
          </p:cNvSpPr>
          <p:nvPr>
            <p:ph idx="1"/>
          </p:nvPr>
        </p:nvSpPr>
        <p:spPr bwMode="auto">
          <a:xfrm flipH="0" flipV="0">
            <a:off x="681035" y="337924"/>
            <a:ext cx="8543925" cy="3999461"/>
          </a:xfrm>
        </p:spPr>
        <p:txBody>
          <a:bodyPr vertOverflow="overflow" horzOverflow="overflow" vert="horz" wrap="square" lIns="91440" tIns="45720" rIns="91440" bIns="45720" numCol="1" spcCol="0" rtlCol="0" fromWordArt="0" anchor="t" anchorCtr="0" forceAA="0" upright="0" compatLnSpc="0">
            <a:normAutofit fontScale="90000" lnSpcReduction="2000"/>
          </a:bodyPr>
          <a:lstStyle/>
          <a:p>
            <a:pPr>
              <a:defRPr/>
            </a:pPr>
            <a:endParaRPr lang="fr-FR"/>
          </a:p>
          <a:p>
            <a:pPr marL="0" indent="0">
              <a:buFont typeface="Arial"/>
              <a:buNone/>
              <a:defRPr/>
            </a:pPr>
            <a:br>
              <a:rPr lang="fr-FR"/>
            </a:br>
            <a:endParaRPr lang="fr-FR"/>
          </a:p>
          <a:p>
            <a:pPr>
              <a:defRPr/>
            </a:pPr>
            <a:r>
              <a:rPr lang="fr-FR" sz="2800" b="1" i="0" u="none" strike="noStrike" cap="none" spc="0">
                <a:solidFill>
                  <a:schemeClr val="tx1"/>
                </a:solidFill>
                <a:latin typeface="Aptos"/>
                <a:ea typeface="Arial"/>
                <a:cs typeface="Arial"/>
              </a:rPr>
              <a:t>Page baromètre du site du collectif</a:t>
            </a:r>
            <a:r>
              <a:rPr lang="fr-FR" sz="2800" b="0" i="0" u="none" strike="noStrike" cap="none" spc="0">
                <a:solidFill>
                  <a:schemeClr val="tx1"/>
                </a:solidFill>
                <a:latin typeface="Aptos"/>
                <a:ea typeface="Arial"/>
                <a:cs typeface="Arial"/>
              </a:rPr>
              <a:t>.   </a:t>
            </a:r>
            <a:r>
              <a:rPr lang="fr-FR" u="sng">
                <a:hlinkClick r:id="rId3" tooltip="https://velo-pdl.fr/index.php/barometre-velo-2025/"/>
              </a:rPr>
              <a:t>https://velo-pdl.fr/index.php/barometre-velo-2025/</a:t>
            </a:r>
            <a:endParaRPr lang="fr-FR"/>
          </a:p>
          <a:p>
            <a:pPr>
              <a:defRPr/>
            </a:pPr>
            <a:r>
              <a:rPr lang="fr-FR" b="1"/>
              <a:t>Page linkedin du collectif</a:t>
            </a:r>
            <a:r>
              <a:rPr lang="fr-FR"/>
              <a:t>.   </a:t>
            </a:r>
            <a:endParaRPr/>
          </a:p>
          <a:p>
            <a:pPr>
              <a:defRPr/>
            </a:pPr>
            <a:endParaRPr/>
          </a:p>
          <a:p>
            <a:pPr>
              <a:defRPr/>
            </a:pPr>
            <a:endParaRPr/>
          </a:p>
          <a:p>
            <a:pPr>
              <a:defRPr/>
            </a:pPr>
            <a:r>
              <a:rPr lang="fr-FR" sz="2800" b="0" i="0" u="sng" strike="noStrike" cap="none" spc="0">
                <a:solidFill>
                  <a:schemeClr val="tx1"/>
                </a:solidFill>
                <a:latin typeface="Aptos"/>
                <a:ea typeface="Arial"/>
                <a:cs typeface="Arial"/>
                <a:hlinkClick r:id="rId4" tooltip="https://www.fub.fr/faq-barometre-velo"/>
              </a:rPr>
              <a:t>https://www.fub.fr/faq-barometre-velo</a:t>
            </a:r>
            <a:endParaRPr/>
          </a:p>
        </p:txBody>
      </p:sp>
      <p:sp>
        <p:nvSpPr>
          <p:cNvPr id="653259935" name="Titre 1"/>
          <p:cNvSpPr txBox="1"/>
          <p:nvPr/>
        </p:nvSpPr>
        <p:spPr bwMode="auto">
          <a:xfrm flipH="0" flipV="0">
            <a:off x="681035" y="337925"/>
            <a:ext cx="8543925" cy="649431"/>
          </a:xfrm>
          <a:prstGeom prst="rect">
            <a:avLst/>
          </a:prstGeom>
          <a:solidFill>
            <a:srgbClr val="0C2B42"/>
          </a:solidFill>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a:solidFill>
                  <a:schemeClr val="bg1"/>
                </a:solidFill>
                <a:latin typeface="Calibri"/>
                <a:ea typeface="Calibri"/>
                <a:cs typeface="Calibri"/>
              </a:rPr>
              <a:t>Suivre les actus </a:t>
            </a:r>
            <a:endParaRPr/>
          </a:p>
        </p:txBody>
      </p:sp>
      <p:sp>
        <p:nvSpPr>
          <p:cNvPr id="1302904365" name="Titre 1"/>
          <p:cNvSpPr txBox="1"/>
          <p:nvPr/>
        </p:nvSpPr>
        <p:spPr bwMode="auto">
          <a:xfrm flipH="0" flipV="0">
            <a:off x="681035" y="4799204"/>
            <a:ext cx="8543925" cy="548622"/>
          </a:xfrm>
          <a:prstGeom prst="rect">
            <a:avLst/>
          </a:prstGeom>
          <a:solidFill>
            <a:srgbClr val="0C2B42"/>
          </a:solidFill>
        </p:spPr>
        <p:txBody>
          <a:bodyPr vertOverflow="overflow" horzOverflow="overflow" vert="horz" wrap="square" lIns="91440" tIns="45720" rIns="91440" bIns="45720" numCol="1" spcCol="0" rtlCol="0" fromWordArt="0" anchor="ctr" anchorCtr="0" forceAA="0" upright="0" compatLnSpc="0">
            <a:normAutofit fontScale="85000" lnSpcReduction="3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a:solidFill>
                  <a:schemeClr val="bg1"/>
                </a:solidFill>
                <a:latin typeface="Calibri"/>
                <a:ea typeface="Calibri"/>
                <a:cs typeface="Calibri"/>
              </a:rPr>
              <a:t>Signaler un bug  </a:t>
            </a:r>
            <a:endParaRPr/>
          </a:p>
        </p:txBody>
      </p:sp>
      <p:sp>
        <p:nvSpPr>
          <p:cNvPr id="1479712157" name="Espace réservé du contenu 2"/>
          <p:cNvSpPr>
            <a:spLocks noGrp="1"/>
          </p:cNvSpPr>
          <p:nvPr/>
        </p:nvSpPr>
        <p:spPr bwMode="auto">
          <a:xfrm>
            <a:off x="681036" y="5514833"/>
            <a:ext cx="8543925" cy="1185333"/>
          </a:xfrm>
        </p:spPr>
        <p:txBody>
          <a:bodyPr vertOverflow="overflow" horzOverflow="overflow" vert="horz" wrap="square" lIns="91440" tIns="45720" rIns="91440" bIns="45720" numCol="1" spcCol="0" rtlCol="0" fromWordArt="0" anchor="t" anchorCtr="0" forceAA="0" compatLnSpc="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defRPr/>
            </a:pPr>
            <a:r>
              <a:rPr lang="fr-FR">
                <a:latin typeface="Arial"/>
                <a:ea typeface="Arial"/>
                <a:cs typeface="Arial"/>
              </a:rPr>
              <a:t>barometre@fub.fr en mettant le collectif en copie </a:t>
            </a:r>
            <a:r>
              <a:rPr lang="fr-FR" sz="2800" b="0" i="0" u="none" strike="noStrike" cap="none" spc="0">
                <a:solidFill>
                  <a:schemeClr val="tx1"/>
                </a:solidFill>
                <a:latin typeface="Arial"/>
                <a:ea typeface="Arial"/>
                <a:cs typeface="Arial"/>
              </a:rPr>
              <a:t>contact@velo-pdl.fr</a:t>
            </a:r>
            <a:r>
              <a:rPr lang="fr-FR">
                <a:latin typeface="Arial"/>
                <a:ea typeface="Arial"/>
                <a:cs typeface="Arial"/>
              </a:rPr>
              <a:t>   </a:t>
            </a:r>
            <a:endParaRPr/>
          </a:p>
        </p:txBody>
      </p:sp>
      <p:pic>
        <p:nvPicPr>
          <p:cNvPr id="695578813" name="Image 4" descr="Une image contenant texte, Roue de vélo, roue, vélo&#10;&#10;Le contenu généré par l’IA peut être incorrect."/>
          <p:cNvPicPr>
            <a:picLocks noChangeAspect="1"/>
          </p:cNvPicPr>
          <p:nvPr/>
        </p:nvPicPr>
        <p:blipFill>
          <a:blip r:embed="rId5"/>
          <a:stretch/>
        </p:blipFill>
        <p:spPr bwMode="auto">
          <a:xfrm>
            <a:off x="8557661" y="189800"/>
            <a:ext cx="895257" cy="970761"/>
          </a:xfrm>
          <a:prstGeom prst="rect">
            <a:avLst/>
          </a:prstGeom>
        </p:spPr>
      </p:pic>
      <p:sp>
        <p:nvSpPr>
          <p:cNvPr id="2095411619" name="Titre 1"/>
          <p:cNvSpPr txBox="1"/>
          <p:nvPr/>
        </p:nvSpPr>
        <p:spPr bwMode="auto">
          <a:xfrm flipH="0" flipV="0">
            <a:off x="681035" y="2959800"/>
            <a:ext cx="8543925" cy="548622"/>
          </a:xfrm>
          <a:prstGeom prst="rect">
            <a:avLst/>
          </a:prstGeom>
          <a:solidFill>
            <a:srgbClr val="0C2B42"/>
          </a:solidFill>
        </p:spPr>
        <p:txBody>
          <a:bodyPr vertOverflow="overflow" horzOverflow="overflow" vert="horz" wrap="square" lIns="91440" tIns="45720" rIns="91440" bIns="45720" numCol="1" spcCol="0" rtlCol="0" fromWordArt="0" anchor="ctr" anchorCtr="0" forceAA="0" upright="0" compatLnSpc="0">
            <a:normAutofit fontScale="85000" lnSpcReduction="3000"/>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fr-FR" sz="4400" b="0" i="0" u="none" strike="noStrike" cap="none" spc="0">
                <a:solidFill>
                  <a:schemeClr val="bg1"/>
                </a:solidFill>
                <a:latin typeface="Calibri"/>
                <a:ea typeface="Calibri"/>
                <a:cs typeface="Calibri"/>
              </a:rPr>
              <a:t>FAQ    2025 </a:t>
            </a:r>
            <a:r>
              <a:rPr lang="fr-FR">
                <a:solidFill>
                  <a:schemeClr val="bg1"/>
                </a:solidFill>
                <a:latin typeface="Calibri"/>
                <a:ea typeface="Calibri"/>
                <a:cs typeface="Calibri"/>
              </a:rPr>
              <a:t>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49087477" name="Rectangle 4"/>
          <p:cNvSpPr/>
          <p:nvPr/>
        </p:nvSpPr>
        <p:spPr bwMode="auto">
          <a:xfrm>
            <a:off x="0" y="0"/>
            <a:ext cx="9905999" cy="6858000"/>
          </a:xfrm>
          <a:prstGeom prst="rect">
            <a:avLst/>
          </a:prstGeom>
          <a:solidFill>
            <a:srgbClr val="0C2B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12511574" name="Titre 1"/>
          <p:cNvSpPr>
            <a:spLocks noGrp="1"/>
          </p:cNvSpPr>
          <p:nvPr>
            <p:ph type="ctrTitle"/>
          </p:nvPr>
        </p:nvSpPr>
        <p:spPr bwMode="auto">
          <a:xfrm>
            <a:off x="742950" y="1589973"/>
            <a:ext cx="8420099" cy="2387599"/>
          </a:xfrm>
        </p:spPr>
        <p:txBody>
          <a:bodyPr vertOverflow="overflow" horzOverflow="overflow" vert="horz" wrap="square" lIns="91440" tIns="45720" rIns="91440" bIns="45720" numCol="1" spcCol="0" rtlCol="0" fromWordArt="0" anchor="b" anchorCtr="0" forceAA="0" upright="0" compatLnSpc="0">
            <a:normAutofit/>
          </a:bodyPr>
          <a:lstStyle/>
          <a:p>
            <a:pPr>
              <a:defRPr/>
            </a:pPr>
            <a:r>
              <a:rPr lang="fr-FR" b="1">
                <a:solidFill>
                  <a:schemeClr val="bg1"/>
                </a:solidFill>
              </a:rPr>
              <a:t>Sommaire </a:t>
            </a:r>
            <a:br>
              <a:rPr lang="fr-FR" b="1">
                <a:solidFill>
                  <a:schemeClr val="bg1"/>
                </a:solidFill>
              </a:rPr>
            </a:br>
            <a:endParaRPr/>
          </a:p>
        </p:txBody>
      </p:sp>
      <p:sp>
        <p:nvSpPr>
          <p:cNvPr id="595393473" name="Sous-titre 2"/>
          <p:cNvSpPr>
            <a:spLocks noGrp="1"/>
          </p:cNvSpPr>
          <p:nvPr>
            <p:ph type="subTitle" idx="1"/>
          </p:nvPr>
        </p:nvSpPr>
        <p:spPr bwMode="auto">
          <a:xfrm>
            <a:off x="7429498" y="5303142"/>
            <a:ext cx="2269009" cy="446773"/>
          </a:xfrm>
        </p:spPr>
        <p:txBody>
          <a:bodyPr>
            <a:normAutofit/>
          </a:bodyPr>
          <a:lstStyle/>
          <a:p>
            <a:pPr>
              <a:defRPr/>
            </a:pPr>
            <a:r>
              <a:rPr lang="fr-FR">
                <a:solidFill>
                  <a:schemeClr val="bg1"/>
                </a:solidFill>
              </a:rPr>
              <a:t>Avril 2025</a:t>
            </a:r>
            <a:endParaRPr/>
          </a:p>
        </p:txBody>
      </p:sp>
      <p:sp>
        <p:nvSpPr>
          <p:cNvPr id="2083129276" name="Corde 5"/>
          <p:cNvSpPr/>
          <p:nvPr/>
        </p:nvSpPr>
        <p:spPr bwMode="auto">
          <a:xfrm rot="12091689" flipH="0" flipV="0">
            <a:off x="-920458" y="3257037"/>
            <a:ext cx="5001000" cy="3425158"/>
          </a:xfrm>
          <a:prstGeom prst="chord">
            <a:avLst>
              <a:gd name="adj1" fmla="val 1889441"/>
              <a:gd name="adj2" fmla="val 1776565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0C2B42"/>
              </a:solidFill>
            </a:endParaRPr>
          </a:p>
        </p:txBody>
      </p:sp>
      <p:sp>
        <p:nvSpPr>
          <p:cNvPr id="1994807016" name="Sous-titre 2"/>
          <p:cNvSpPr txBox="1"/>
          <p:nvPr/>
        </p:nvSpPr>
        <p:spPr bwMode="auto">
          <a:xfrm flipH="0" flipV="0">
            <a:off x="277158" y="4149772"/>
            <a:ext cx="3304887" cy="2164530"/>
          </a:xfrm>
          <a:prstGeom prst="rect">
            <a:avLst/>
          </a:prstGeom>
        </p:spPr>
        <p:txBody>
          <a:bodyPr vertOverflow="overflow" horzOverflow="overflow" vert="horz" wrap="square" lIns="74295" tIns="37147" rIns="74295" bIns="37147" numCol="1" spcCol="0" rtlCol="0" fromWordArt="0" anchor="t" anchorCtr="0" forceAA="0" upright="0" compatLnSpc="0">
            <a:normAutofit fontScale="85000" lnSpcReduction="3000"/>
          </a:bodyPr>
          <a:lstStyle>
            <a:lvl1pPr marL="0" indent="0" algn="ctr" defTabSz="914400">
              <a:lnSpc>
                <a:spcPct val="90000"/>
              </a:lnSpc>
              <a:spcBef>
                <a:spcPts val="999"/>
              </a:spcBef>
              <a:buFont typeface="Arial"/>
              <a:buNone/>
              <a:defRPr sz="2400">
                <a:solidFill>
                  <a:schemeClr val="tx1"/>
                </a:solidFill>
                <a:latin typeface="+mn-lt"/>
                <a:ea typeface="+mn-ea"/>
                <a:cs typeface="+mn-cs"/>
              </a:defRPr>
            </a:lvl1pPr>
            <a:lvl2pPr marL="457200" indent="0" algn="ctr" defTabSz="914400">
              <a:lnSpc>
                <a:spcPct val="90000"/>
              </a:lnSpc>
              <a:spcBef>
                <a:spcPts val="499"/>
              </a:spcBef>
              <a:buFont typeface="Arial"/>
              <a:buNone/>
              <a:defRPr sz="2000">
                <a:solidFill>
                  <a:schemeClr val="tx1"/>
                </a:solidFill>
                <a:latin typeface="+mn-lt"/>
                <a:ea typeface="+mn-ea"/>
                <a:cs typeface="+mn-cs"/>
              </a:defRPr>
            </a:lvl2pPr>
            <a:lvl3pPr marL="914400" indent="0" algn="ctr" defTabSz="914400">
              <a:lnSpc>
                <a:spcPct val="90000"/>
              </a:lnSpc>
              <a:spcBef>
                <a:spcPts val="499"/>
              </a:spcBef>
              <a:buFont typeface="Arial"/>
              <a:buNone/>
              <a:defRPr sz="1800">
                <a:solidFill>
                  <a:schemeClr val="tx1"/>
                </a:solidFill>
                <a:latin typeface="+mn-lt"/>
                <a:ea typeface="+mn-ea"/>
                <a:cs typeface="+mn-cs"/>
              </a:defRPr>
            </a:lvl3pPr>
            <a:lvl4pPr marL="1371600" indent="0" algn="ctr" defTabSz="914400">
              <a:lnSpc>
                <a:spcPct val="90000"/>
              </a:lnSpc>
              <a:spcBef>
                <a:spcPts val="499"/>
              </a:spcBef>
              <a:buFont typeface="Arial"/>
              <a:buNone/>
              <a:defRPr sz="1600">
                <a:solidFill>
                  <a:schemeClr val="tx1"/>
                </a:solidFill>
                <a:latin typeface="+mn-lt"/>
                <a:ea typeface="+mn-ea"/>
                <a:cs typeface="+mn-cs"/>
              </a:defRPr>
            </a:lvl4pPr>
            <a:lvl5pPr marL="1828800" indent="0" algn="ctr" defTabSz="914400">
              <a:lnSpc>
                <a:spcPct val="90000"/>
              </a:lnSpc>
              <a:spcBef>
                <a:spcPts val="499"/>
              </a:spcBef>
              <a:buFont typeface="Arial"/>
              <a:buNone/>
              <a:defRPr sz="1600">
                <a:solidFill>
                  <a:schemeClr val="tx1"/>
                </a:solidFill>
                <a:latin typeface="+mn-lt"/>
                <a:ea typeface="+mn-ea"/>
                <a:cs typeface="+mn-cs"/>
              </a:defRPr>
            </a:lvl5pPr>
            <a:lvl6pPr marL="2286000" indent="0" algn="ctr" defTabSz="914400">
              <a:lnSpc>
                <a:spcPct val="90000"/>
              </a:lnSpc>
              <a:spcBef>
                <a:spcPts val="499"/>
              </a:spcBef>
              <a:buFont typeface="Arial"/>
              <a:buNone/>
              <a:defRPr sz="1600">
                <a:solidFill>
                  <a:schemeClr val="tx1"/>
                </a:solidFill>
                <a:latin typeface="+mn-lt"/>
                <a:ea typeface="+mn-ea"/>
                <a:cs typeface="+mn-cs"/>
              </a:defRPr>
            </a:lvl6pPr>
            <a:lvl7pPr marL="2743200" indent="0" algn="ctr" defTabSz="914400">
              <a:lnSpc>
                <a:spcPct val="90000"/>
              </a:lnSpc>
              <a:spcBef>
                <a:spcPts val="499"/>
              </a:spcBef>
              <a:buFont typeface="Arial"/>
              <a:buNone/>
              <a:defRPr sz="1600">
                <a:solidFill>
                  <a:schemeClr val="tx1"/>
                </a:solidFill>
                <a:latin typeface="+mn-lt"/>
                <a:ea typeface="+mn-ea"/>
                <a:cs typeface="+mn-cs"/>
              </a:defRPr>
            </a:lvl7pPr>
            <a:lvl8pPr marL="3200400" indent="0" algn="ctr" defTabSz="914400">
              <a:lnSpc>
                <a:spcPct val="90000"/>
              </a:lnSpc>
              <a:spcBef>
                <a:spcPts val="499"/>
              </a:spcBef>
              <a:buFont typeface="Arial"/>
              <a:buNone/>
              <a:defRPr sz="1600">
                <a:solidFill>
                  <a:schemeClr val="tx1"/>
                </a:solidFill>
                <a:latin typeface="+mn-lt"/>
                <a:ea typeface="+mn-ea"/>
                <a:cs typeface="+mn-cs"/>
              </a:defRPr>
            </a:lvl8pPr>
            <a:lvl9pPr marL="3657600" indent="0" algn="ctr" defTabSz="914400">
              <a:lnSpc>
                <a:spcPct val="90000"/>
              </a:lnSpc>
              <a:spcBef>
                <a:spcPts val="499"/>
              </a:spcBef>
              <a:buFont typeface="Arial"/>
              <a:buNone/>
              <a:defRPr sz="1600">
                <a:solidFill>
                  <a:schemeClr val="tx1"/>
                </a:solidFill>
                <a:latin typeface="+mn-lt"/>
                <a:ea typeface="+mn-ea"/>
                <a:cs typeface="+mn-cs"/>
              </a:defRPr>
            </a:lvl9pPr>
          </a:lstStyle>
          <a:p>
            <a:pPr algn="l">
              <a:defRPr/>
            </a:pPr>
            <a:r>
              <a:rPr lang="fr-FR" sz="1950" b="1">
                <a:solidFill>
                  <a:srgbClr val="0C2B42"/>
                </a:solidFill>
              </a:rPr>
              <a:t>Les chiffres de la mobilisation en PDL</a:t>
            </a:r>
            <a:br>
              <a:rPr lang="fr-FR" sz="1950" b="1">
                <a:solidFill>
                  <a:srgbClr val="0C2B42"/>
                </a:solidFill>
              </a:rPr>
            </a:br>
            <a:br>
              <a:rPr lang="fr-FR" sz="1950" b="1">
                <a:solidFill>
                  <a:srgbClr val="0C2B42"/>
                </a:solidFill>
              </a:rPr>
            </a:br>
            <a:br>
              <a:rPr lang="fr-FR" sz="1950" b="1">
                <a:solidFill>
                  <a:srgbClr val="0C2B42"/>
                </a:solidFill>
              </a:rPr>
            </a:br>
            <a:r>
              <a:rPr lang="fr-FR" sz="1950" b="1" i="0" u="none" strike="noStrike" cap="none" spc="0">
                <a:solidFill>
                  <a:srgbClr val="0C2B42"/>
                </a:solidFill>
                <a:latin typeface="Aptos"/>
                <a:ea typeface="Arial"/>
                <a:cs typeface="Arial"/>
              </a:rPr>
              <a:t>Printemps, </a:t>
            </a:r>
            <a:r>
              <a:rPr lang="fr-FR" sz="1950" b="1" i="0" u="none" strike="noStrike" cap="none" spc="0">
                <a:solidFill>
                  <a:srgbClr val="0C2B42"/>
                </a:solidFill>
                <a:latin typeface="Aptos Display"/>
                <a:ea typeface="Arial"/>
                <a:cs typeface="Arial"/>
              </a:rPr>
              <a:t>Mai à vélo</a:t>
            </a:r>
            <a:r>
              <a:rPr lang="fr-FR" sz="1950" b="1" i="0" u="none" strike="noStrike" cap="none" spc="0">
                <a:solidFill>
                  <a:srgbClr val="0C2B42"/>
                </a:solidFill>
                <a:latin typeface="Aptos Display"/>
                <a:ea typeface="Arial"/>
                <a:cs typeface="Arial"/>
              </a:rPr>
              <a:t> : le moment propice pour parler vélo &amp; baromètre</a:t>
            </a:r>
            <a:r>
              <a:rPr lang="fr-FR" sz="1950" b="1">
                <a:solidFill>
                  <a:srgbClr val="0C2B42"/>
                </a:solidFill>
              </a:rPr>
              <a:t> vélo</a:t>
            </a:r>
            <a:r>
              <a:rPr lang="fr-FR" sz="1950" b="1">
                <a:solidFill>
                  <a:srgbClr val="0C2B42"/>
                </a:solidFill>
              </a:rPr>
              <a:t> </a:t>
            </a:r>
            <a:br>
              <a:rPr lang="fr-FR" sz="1950" b="1">
                <a:solidFill>
                  <a:srgbClr val="0C2B42"/>
                </a:solidFill>
              </a:rPr>
            </a:br>
            <a:br>
              <a:rPr lang="fr-FR" sz="1950" b="1">
                <a:solidFill>
                  <a:srgbClr val="0C2B42"/>
                </a:solidFill>
              </a:rPr>
            </a:br>
            <a:endParaRPr/>
          </a:p>
        </p:txBody>
      </p:sp>
      <p:pic>
        <p:nvPicPr>
          <p:cNvPr id="236760779" name="Image 7" descr="Une image contenant texte, logo, capture d’écran, cercle&#10;&#10;Description générée automatiquement"/>
          <p:cNvPicPr>
            <a:picLocks noChangeAspect="1"/>
          </p:cNvPicPr>
          <p:nvPr/>
        </p:nvPicPr>
        <p:blipFill>
          <a:blip r:embed="rId3"/>
          <a:srcRect l="41619" t="85505" r="42802" b="2932"/>
          <a:stretch/>
        </p:blipFill>
        <p:spPr bwMode="auto">
          <a:xfrm>
            <a:off x="421018" y="328826"/>
            <a:ext cx="1069206" cy="793535"/>
          </a:xfrm>
          <a:prstGeom prst="rect">
            <a:avLst/>
          </a:prstGeom>
        </p:spPr>
      </p:pic>
      <p:pic>
        <p:nvPicPr>
          <p:cNvPr id="1500441043" name="Image 8" descr="Une image contenant texte, Roue de vélo, roue, vélo&#10;&#10;Le contenu généré par l’IA peut être incorrect."/>
          <p:cNvPicPr>
            <a:picLocks noChangeAspect="1"/>
          </p:cNvPicPr>
          <p:nvPr/>
        </p:nvPicPr>
        <p:blipFill>
          <a:blip r:embed="rId4"/>
          <a:stretch/>
        </p:blipFill>
        <p:spPr bwMode="auto">
          <a:xfrm>
            <a:off x="8705941" y="386199"/>
            <a:ext cx="895257" cy="97076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2548681" name="Titre 1"/>
          <p:cNvSpPr txBox="1"/>
          <p:nvPr/>
        </p:nvSpPr>
        <p:spPr bwMode="auto">
          <a:xfrm>
            <a:off x="381001" y="7522"/>
            <a:ext cx="9127298" cy="841363"/>
          </a:xfrm>
          <a:prstGeom prst="rect">
            <a:avLst/>
          </a:prstGeom>
          <a:solidFill>
            <a:srgbClr val="0C2B42"/>
          </a:solidFill>
        </p:spPr>
        <p:txBody>
          <a:bodyPr vert="horz" lIns="48490" tIns="24245" rIns="48490" bIns="24245"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Les chiffres de la mobilisation en PDL</a:t>
            </a:r>
            <a:endParaRPr/>
          </a:p>
        </p:txBody>
      </p:sp>
      <p:sp>
        <p:nvSpPr>
          <p:cNvPr id="1815683789" name="ZoneTexte 1"/>
          <p:cNvSpPr txBox="1"/>
          <p:nvPr/>
        </p:nvSpPr>
        <p:spPr bwMode="auto">
          <a:xfrm>
            <a:off x="94879" y="1149414"/>
            <a:ext cx="9781758" cy="5791560"/>
          </a:xfrm>
          <a:prstGeom prst="rect">
            <a:avLst/>
          </a:prstGeom>
          <a:noFill/>
        </p:spPr>
        <p:txBody>
          <a:bodyPr wrap="square" rtlCol="0">
            <a:spAutoFit/>
          </a:bodyPr>
          <a:lstStyle/>
          <a:p>
            <a:pPr marL="327937" indent="-327937">
              <a:buFont typeface="Arial"/>
              <a:buChar char="•"/>
              <a:defRPr/>
            </a:pPr>
            <a:r>
              <a:rPr lang="fr-FR" sz="2400" b="1">
                <a:solidFill>
                  <a:schemeClr val="tx1"/>
                </a:solidFill>
                <a:latin typeface="Calibri"/>
                <a:ea typeface="Calibri"/>
                <a:cs typeface="Calibri"/>
              </a:rPr>
              <a:t>Carte actualisée des réponses + </a:t>
            </a:r>
            <a:r>
              <a:rPr lang="fr-FR" sz="2400" b="1">
                <a:latin typeface="Calibri"/>
                <a:ea typeface="Calibri"/>
                <a:cs typeface="Calibri"/>
              </a:rPr>
              <a:t>Un outil pour avoir les résultats actualisés de chaque commune </a:t>
            </a:r>
            <a:r>
              <a:rPr lang="fr-FR" sz="2400" b="0">
                <a:latin typeface="Calibri"/>
                <a:ea typeface="Calibri"/>
                <a:cs typeface="Calibri"/>
              </a:rPr>
              <a:t>par département + le nombre de réponses total par département </a:t>
            </a:r>
            <a:r>
              <a:rPr lang="fr-FR" sz="2400" b="0">
                <a:solidFill>
                  <a:schemeClr val="tx1"/>
                </a:solidFill>
                <a:latin typeface="Calibri"/>
                <a:ea typeface="Calibri"/>
                <a:cs typeface="Calibri"/>
              </a:rPr>
              <a:t>: </a:t>
            </a:r>
            <a:r>
              <a:rPr lang="fr-FR" sz="2400" b="0" u="sng">
                <a:solidFill>
                  <a:schemeClr val="tx1"/>
                </a:solidFill>
                <a:latin typeface="Calibri"/>
                <a:ea typeface="Calibri"/>
                <a:cs typeface="Calibri"/>
                <a:hlinkClick r:id="rId3" tooltip="https://velo-pdl.fr/index.php/barometre-velo-2025-infos-et-outils/"/>
              </a:rPr>
              <a:t>https://velo-pdl.fr/index.php/barometre-velo-2025-infos-et-outils/</a:t>
            </a:r>
            <a:r>
              <a:rPr lang="fr-FR" sz="2400" b="0">
                <a:solidFill>
                  <a:schemeClr val="tx1"/>
                </a:solidFill>
                <a:latin typeface="Calibri"/>
                <a:ea typeface="Calibri"/>
                <a:cs typeface="Calibri"/>
              </a:rPr>
              <a:t> </a:t>
            </a:r>
            <a:endParaRPr/>
          </a:p>
          <a:p>
            <a:pPr marL="327937" indent="-327937">
              <a:buFont typeface="Arial"/>
              <a:buChar char="•"/>
              <a:defRPr/>
            </a:pPr>
            <a:endParaRPr sz="2400" b="0">
              <a:solidFill>
                <a:schemeClr val="tx1"/>
              </a:solidFill>
              <a:latin typeface="Calibri"/>
              <a:ea typeface="Calibri"/>
              <a:cs typeface="Calibri"/>
            </a:endParaRPr>
          </a:p>
          <a:p>
            <a:pPr marL="327937" indent="-327937">
              <a:buFont typeface="Arial"/>
              <a:buChar char="•"/>
              <a:defRPr/>
            </a:pPr>
            <a:r>
              <a:rPr lang="fr-FR" sz="2400" b="0">
                <a:solidFill>
                  <a:schemeClr val="tx1"/>
                </a:solidFill>
                <a:latin typeface="Calibri"/>
                <a:ea typeface="Calibri"/>
                <a:cs typeface="Calibri"/>
              </a:rPr>
              <a:t>197 734  contributions au national </a:t>
            </a:r>
            <a:r>
              <a:rPr lang="fr-FR" sz="2400" b="0" i="0" u="none" strike="noStrike" cap="none" spc="0">
                <a:solidFill>
                  <a:schemeClr val="tx1"/>
                </a:solidFill>
                <a:latin typeface="Calibri"/>
                <a:ea typeface="Calibri"/>
                <a:cs typeface="Calibri"/>
              </a:rPr>
              <a:t>soit </a:t>
            </a:r>
            <a:r>
              <a:rPr lang="fr-FR" sz="2400" b="1" i="0" u="none" strike="noStrike" cap="none" spc="0">
                <a:solidFill>
                  <a:schemeClr val="tx1"/>
                </a:solidFill>
                <a:latin typeface="Calibri"/>
                <a:ea typeface="Calibri"/>
                <a:cs typeface="Calibri"/>
              </a:rPr>
              <a:t>71  % des réponses</a:t>
            </a:r>
            <a:r>
              <a:rPr lang="fr-FR" sz="2400" b="0" i="0" u="none" strike="noStrike" cap="none" spc="0">
                <a:solidFill>
                  <a:schemeClr val="tx1"/>
                </a:solidFill>
                <a:latin typeface="Calibri"/>
                <a:ea typeface="Calibri"/>
                <a:cs typeface="Calibri"/>
              </a:rPr>
              <a:t> de l’édition 2021 </a:t>
            </a:r>
            <a:endParaRPr lang="fr-FR" sz="2400">
              <a:latin typeface="Calibri"/>
              <a:ea typeface="Calibri"/>
              <a:cs typeface="Calibri"/>
            </a:endParaRPr>
          </a:p>
          <a:p>
            <a:pPr marL="327937" indent="-327937">
              <a:buFont typeface="Arial"/>
              <a:buChar char="•"/>
              <a:defRPr/>
            </a:pPr>
            <a:r>
              <a:rPr lang="fr-FR" sz="2400" b="1" i="0" u="none" strike="noStrike" cap="none" spc="0">
                <a:solidFill>
                  <a:schemeClr val="tx1"/>
                </a:solidFill>
                <a:latin typeface="Calibri"/>
                <a:ea typeface="Calibri"/>
                <a:cs typeface="Calibri"/>
              </a:rPr>
              <a:t>18 008 </a:t>
            </a:r>
            <a:r>
              <a:rPr lang="fr-FR" sz="2400" b="0" i="0" u="none" strike="noStrike" cap="none" spc="0">
                <a:solidFill>
                  <a:schemeClr val="tx1"/>
                </a:solidFill>
                <a:latin typeface="Calibri"/>
                <a:ea typeface="Calibri"/>
                <a:cs typeface="Calibri"/>
              </a:rPr>
              <a:t>contributions en Pays de la Loire soit </a:t>
            </a:r>
            <a:r>
              <a:rPr lang="fr-FR" sz="2400" b="1">
                <a:latin typeface="Calibri"/>
                <a:ea typeface="Calibri"/>
                <a:cs typeface="Calibri"/>
              </a:rPr>
              <a:t>78 %</a:t>
            </a:r>
            <a:r>
              <a:rPr lang="fr-FR" sz="2400" b="1" i="0" u="none" strike="noStrike" cap="none" spc="0">
                <a:solidFill>
                  <a:schemeClr val="tx1"/>
                </a:solidFill>
                <a:latin typeface="Calibri"/>
                <a:ea typeface="Calibri"/>
                <a:cs typeface="Calibri"/>
              </a:rPr>
              <a:t> des réponses</a:t>
            </a:r>
            <a:r>
              <a:rPr lang="fr-FR" sz="2400" b="0" i="0" u="none" strike="noStrike" cap="none" spc="0">
                <a:solidFill>
                  <a:schemeClr val="tx1"/>
                </a:solidFill>
                <a:latin typeface="Calibri"/>
                <a:ea typeface="Calibri"/>
                <a:cs typeface="Calibri"/>
              </a:rPr>
              <a:t> de l’édition 2021 </a:t>
            </a:r>
            <a:endParaRPr/>
          </a:p>
          <a:p>
            <a:pPr marL="327937" indent="-327937">
              <a:buFont typeface="Arial"/>
              <a:buChar char="•"/>
              <a:defRPr/>
            </a:pPr>
            <a:r>
              <a:rPr lang="fr-FR" sz="2400">
                <a:latin typeface="Calibri"/>
                <a:ea typeface="Calibri"/>
                <a:cs typeface="Calibri"/>
              </a:rPr>
              <a:t>PDL = 7,62% (pop PDL = 5,8%)</a:t>
            </a:r>
            <a:endParaRPr lang="fr-FR" sz="2400" b="0" i="0" u="none" strike="noStrike" cap="none" spc="0">
              <a:solidFill>
                <a:schemeClr val="tx1"/>
              </a:solidFill>
              <a:latin typeface="Calibri"/>
              <a:ea typeface="Calibri"/>
              <a:cs typeface="Calibri"/>
            </a:endParaRPr>
          </a:p>
          <a:p>
            <a:pPr>
              <a:defRPr/>
            </a:pPr>
            <a:endParaRPr lang="fr-FR" sz="2400" b="0">
              <a:latin typeface="Calibri"/>
              <a:ea typeface="Calibri"/>
              <a:cs typeface="Calibri"/>
            </a:endParaRPr>
          </a:p>
          <a:p>
            <a:pPr marL="327937" indent="-327937">
              <a:buFont typeface="Arial"/>
              <a:buChar char="•"/>
              <a:defRPr/>
            </a:pPr>
            <a:r>
              <a:rPr lang="fr-FR" sz="2400" b="1">
                <a:latin typeface="Calibri"/>
                <a:ea typeface="Calibri"/>
                <a:cs typeface="Calibri"/>
              </a:rPr>
              <a:t>1  ère  région en taux de participation</a:t>
            </a:r>
            <a:r>
              <a:rPr lang="fr-FR" sz="2400" b="0">
                <a:latin typeface="Calibri"/>
                <a:ea typeface="Calibri"/>
                <a:cs typeface="Calibri"/>
              </a:rPr>
              <a:t> </a:t>
            </a:r>
            <a:endParaRPr lang="fr-FR" sz="2400">
              <a:latin typeface="Calibri"/>
              <a:ea typeface="Calibri"/>
              <a:cs typeface="Calibri"/>
            </a:endParaRPr>
          </a:p>
          <a:p>
            <a:pPr marL="327937" indent="-327937">
              <a:buFont typeface="Arial"/>
              <a:buChar char="•"/>
              <a:defRPr/>
            </a:pPr>
            <a:r>
              <a:rPr lang="fr-FR" sz="2400" b="0">
                <a:solidFill>
                  <a:schemeClr val="tx1"/>
                </a:solidFill>
                <a:latin typeface="Calibri"/>
                <a:ea typeface="Calibri"/>
                <a:cs typeface="Calibri"/>
              </a:rPr>
              <a:t>4  ème région actuellement en nombre de contributions </a:t>
            </a:r>
            <a:r>
              <a:rPr sz="2200" b="1" i="0" u="none">
                <a:solidFill>
                  <a:schemeClr val="tx1"/>
                </a:solidFill>
                <a:latin typeface="Calibri"/>
                <a:ea typeface="Calibri"/>
                <a:cs typeface="Calibri"/>
              </a:rPr>
              <a:t>     </a:t>
            </a:r>
            <a:endParaRPr sz="2200" b="1" i="0" u="none">
              <a:solidFill>
                <a:schemeClr val="tx1"/>
              </a:solidFill>
              <a:latin typeface="Calibri"/>
              <a:ea typeface="Calibri"/>
              <a:cs typeface="Calibri"/>
            </a:endParaRPr>
          </a:p>
          <a:p>
            <a:pPr marL="327936" indent="-327936">
              <a:buFont typeface="Arial"/>
              <a:buChar char="•"/>
              <a:defRPr/>
            </a:pPr>
            <a:endParaRPr>
              <a:solidFill>
                <a:schemeClr val="tx1"/>
              </a:solidFill>
            </a:endParaRPr>
          </a:p>
          <a:p>
            <a:pPr marL="327936" indent="-327936">
              <a:buFont typeface="Arial"/>
              <a:buChar char="•"/>
              <a:defRPr/>
            </a:pPr>
            <a:r>
              <a:rPr sz="2200" b="1" i="0" u="none">
                <a:solidFill>
                  <a:schemeClr val="tx1"/>
                </a:solidFill>
                <a:latin typeface="Calibri"/>
                <a:ea typeface="Calibri"/>
                <a:cs typeface="Calibri"/>
              </a:rPr>
              <a:t>Il reste encore 35 jours pour qualifier le plus de communes possible !         </a:t>
            </a:r>
            <a:r>
              <a:rPr sz="2200" b="0" i="0" u="none">
                <a:solidFill>
                  <a:schemeClr val="tx1"/>
                </a:solidFill>
                <a:latin typeface="Calibri"/>
                <a:ea typeface="Calibri"/>
                <a:cs typeface="Calibri"/>
              </a:rPr>
              <a:t>  </a:t>
            </a:r>
            <a:r>
              <a:rPr lang="fr-FR" sz="2200" b="0">
                <a:solidFill>
                  <a:schemeClr val="tx1"/>
                </a:solidFill>
                <a:latin typeface="Calibri"/>
                <a:ea typeface="Calibri"/>
                <a:cs typeface="Calibri"/>
              </a:rPr>
              <a:t> </a:t>
            </a:r>
            <a:br>
              <a:rPr lang="fr-FR" sz="2200" b="0">
                <a:solidFill>
                  <a:schemeClr val="tx1"/>
                </a:solidFill>
                <a:latin typeface="Calibri"/>
                <a:ea typeface="Calibri"/>
                <a:cs typeface="Calibri"/>
              </a:rPr>
            </a:br>
            <a:endParaRPr sz="2200" b="0">
              <a:solidFill>
                <a:schemeClr val="tx1"/>
              </a:solidFill>
              <a:latin typeface="Calibri"/>
              <a:ea typeface="Calibri"/>
              <a:cs typeface="Calibri"/>
            </a:endParaRPr>
          </a:p>
        </p:txBody>
      </p:sp>
      <p:pic>
        <p:nvPicPr>
          <p:cNvPr id="1333899785" name="Image 1" descr="Une image contenant texte, Roue de vélo, roue, vélo&#10;&#10;Le contenu généré par l’IA peut être incorrect."/>
          <p:cNvPicPr>
            <a:picLocks noChangeAspect="1"/>
          </p:cNvPicPr>
          <p:nvPr/>
        </p:nvPicPr>
        <p:blipFill>
          <a:blip r:embed="rId4"/>
          <a:stretch/>
        </p:blipFill>
        <p:spPr bwMode="auto">
          <a:xfrm>
            <a:off x="8915863" y="0"/>
            <a:ext cx="895257" cy="97076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11593320" name="Titre 1"/>
          <p:cNvSpPr txBox="1"/>
          <p:nvPr/>
        </p:nvSpPr>
        <p:spPr bwMode="auto">
          <a:xfrm>
            <a:off x="381001" y="7522"/>
            <a:ext cx="9127298" cy="841363"/>
          </a:xfrm>
          <a:prstGeom prst="rect">
            <a:avLst/>
          </a:prstGeom>
          <a:solidFill>
            <a:srgbClr val="0C2B42"/>
          </a:solidFill>
        </p:spPr>
        <p:txBody>
          <a:bodyPr vert="horz" lIns="48490" tIns="24245" rIns="48490" bIns="24245"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Point d’étape sur la mobilisation </a:t>
            </a:r>
            <a:endParaRPr/>
          </a:p>
        </p:txBody>
      </p:sp>
      <p:sp>
        <p:nvSpPr>
          <p:cNvPr id="775458699" name="ZoneTexte 1"/>
          <p:cNvSpPr txBox="1"/>
          <p:nvPr/>
        </p:nvSpPr>
        <p:spPr bwMode="auto">
          <a:xfrm>
            <a:off x="381001" y="930694"/>
            <a:ext cx="9530438" cy="6462120"/>
          </a:xfrm>
          <a:prstGeom prst="rect">
            <a:avLst/>
          </a:prstGeom>
          <a:noFill/>
        </p:spPr>
        <p:txBody>
          <a:bodyPr wrap="square" rtlCol="0">
            <a:spAutoFit/>
          </a:bodyPr>
          <a:lstStyle/>
          <a:p>
            <a:pPr>
              <a:defRPr/>
            </a:pPr>
            <a:r>
              <a:rPr lang="fr-FR" sz="2400" b="1">
                <a:solidFill>
                  <a:schemeClr val="tx1"/>
                </a:solidFill>
                <a:latin typeface="Calibri"/>
                <a:ea typeface="Calibri"/>
                <a:cs typeface="Calibri"/>
              </a:rPr>
              <a:t>Au total des communes qualifiées : forte corrélation avec présence d’assos</a:t>
            </a:r>
            <a:br>
              <a:rPr lang="fr-FR" sz="2400" b="1">
                <a:solidFill>
                  <a:schemeClr val="tx1"/>
                </a:solidFill>
                <a:latin typeface="Calibri"/>
                <a:ea typeface="Calibri"/>
                <a:cs typeface="Calibri"/>
              </a:rPr>
            </a:br>
            <a:endParaRPr/>
          </a:p>
          <a:p>
            <a:pPr marL="327937" indent="-327937">
              <a:buFont typeface="Arial"/>
              <a:buChar char="•"/>
              <a:defRPr/>
            </a:pPr>
            <a:r>
              <a:rPr lang="fr-FR" sz="2400" b="1">
                <a:latin typeface="Calibri"/>
                <a:ea typeface="Calibri"/>
                <a:cs typeface="Calibri"/>
              </a:rPr>
              <a:t>Loire Atlantique </a:t>
            </a:r>
            <a:endParaRPr/>
          </a:p>
          <a:p>
            <a:pPr marL="327937" indent="-327937">
              <a:buFont typeface="Arial"/>
              <a:buChar char="•"/>
              <a:defRPr/>
            </a:pPr>
            <a:endParaRPr lang="fr-FR" sz="2400" b="1">
              <a:latin typeface="Calibri"/>
              <a:ea typeface="Calibri"/>
              <a:cs typeface="Calibri"/>
            </a:endParaRPr>
          </a:p>
          <a:p>
            <a:pPr marL="327937" indent="-327937">
              <a:buFont typeface="Arial"/>
              <a:buChar char="•"/>
              <a:defRPr/>
            </a:pPr>
            <a:endParaRPr lang="fr-FR" sz="2400" b="1">
              <a:latin typeface="Calibri"/>
              <a:ea typeface="Calibri"/>
              <a:cs typeface="Calibri"/>
            </a:endParaRPr>
          </a:p>
          <a:p>
            <a:pPr marL="327937" indent="-327937">
              <a:buFont typeface="Arial"/>
              <a:buChar char="•"/>
              <a:defRPr/>
            </a:pPr>
            <a:r>
              <a:rPr lang="fr-FR" sz="2400" b="1">
                <a:solidFill>
                  <a:schemeClr val="tx1"/>
                </a:solidFill>
                <a:latin typeface="Calibri"/>
                <a:ea typeface="Calibri"/>
                <a:cs typeface="Calibri"/>
              </a:rPr>
              <a:t>Maine et Loire </a:t>
            </a:r>
            <a:endParaRPr/>
          </a:p>
          <a:p>
            <a:pPr marL="327937" indent="-327937">
              <a:buFont typeface="Arial"/>
              <a:buChar char="•"/>
              <a:defRPr/>
            </a:pPr>
            <a:endParaRPr lang="fr-FR" sz="2400" b="1">
              <a:solidFill>
                <a:schemeClr val="tx1"/>
              </a:solidFill>
              <a:latin typeface="Calibri"/>
              <a:ea typeface="Calibri"/>
              <a:cs typeface="Calibri"/>
            </a:endParaRPr>
          </a:p>
          <a:p>
            <a:pPr marL="327937" indent="-327937">
              <a:buFont typeface="Arial"/>
              <a:buChar char="•"/>
              <a:defRPr/>
            </a:pPr>
            <a:endParaRPr lang="fr-FR" sz="2400" b="1">
              <a:solidFill>
                <a:schemeClr val="tx1"/>
              </a:solidFill>
              <a:latin typeface="Calibri"/>
              <a:ea typeface="Calibri"/>
              <a:cs typeface="Calibri"/>
            </a:endParaRPr>
          </a:p>
          <a:p>
            <a:pPr marL="327937" indent="-327937">
              <a:buFont typeface="Arial"/>
              <a:buChar char="•"/>
              <a:defRPr/>
            </a:pPr>
            <a:r>
              <a:rPr lang="fr-FR" sz="2400" b="1">
                <a:latin typeface="Calibri"/>
                <a:ea typeface="Calibri"/>
                <a:cs typeface="Calibri"/>
              </a:rPr>
              <a:t>Mayenne</a:t>
            </a:r>
            <a:endParaRPr/>
          </a:p>
          <a:p>
            <a:pPr>
              <a:defRPr/>
            </a:pPr>
            <a:endParaRPr lang="fr-FR" sz="2400" b="1">
              <a:latin typeface="Calibri"/>
              <a:ea typeface="Calibri"/>
              <a:cs typeface="Calibri"/>
            </a:endParaRPr>
          </a:p>
          <a:p>
            <a:pPr>
              <a:defRPr/>
            </a:pPr>
            <a:endParaRPr lang="fr-FR" sz="2400" b="1">
              <a:latin typeface="Calibri"/>
              <a:ea typeface="Calibri"/>
              <a:cs typeface="Calibri"/>
            </a:endParaRPr>
          </a:p>
          <a:p>
            <a:pPr marL="327937" indent="-327937">
              <a:buFont typeface="Arial"/>
              <a:buChar char="•"/>
              <a:defRPr/>
            </a:pPr>
            <a:r>
              <a:rPr lang="fr-FR" sz="2400" b="1">
                <a:solidFill>
                  <a:schemeClr val="tx1"/>
                </a:solidFill>
                <a:latin typeface="Calibri"/>
                <a:ea typeface="Calibri"/>
                <a:cs typeface="Calibri"/>
              </a:rPr>
              <a:t>Sarthe </a:t>
            </a:r>
            <a:br>
              <a:rPr lang="fr-FR" sz="2400" b="1">
                <a:solidFill>
                  <a:schemeClr val="tx1"/>
                </a:solidFill>
                <a:latin typeface="Calibri"/>
                <a:ea typeface="Calibri"/>
                <a:cs typeface="Calibri"/>
              </a:rPr>
            </a:br>
            <a:endParaRPr lang="fr-FR" sz="2400" b="1">
              <a:solidFill>
                <a:schemeClr val="tx1"/>
              </a:solidFill>
              <a:latin typeface="Calibri"/>
              <a:ea typeface="Calibri"/>
              <a:cs typeface="Calibri"/>
            </a:endParaRPr>
          </a:p>
          <a:p>
            <a:pPr marL="327937" indent="-327937">
              <a:buFont typeface="Arial"/>
              <a:buChar char="•"/>
              <a:defRPr/>
            </a:pPr>
            <a:endParaRPr lang="fr-FR" sz="2400" b="1">
              <a:solidFill>
                <a:schemeClr val="tx1"/>
              </a:solidFill>
              <a:latin typeface="Calibri"/>
              <a:ea typeface="Calibri"/>
              <a:cs typeface="Calibri"/>
            </a:endParaRPr>
          </a:p>
          <a:p>
            <a:pPr marL="327937" indent="-327937">
              <a:buFont typeface="Arial"/>
              <a:buChar char="•"/>
              <a:defRPr/>
            </a:pPr>
            <a:r>
              <a:rPr lang="fr-FR" sz="2400" b="1">
                <a:latin typeface="Calibri"/>
                <a:ea typeface="Calibri"/>
                <a:cs typeface="Calibri"/>
              </a:rPr>
              <a:t>Vendée </a:t>
            </a:r>
            <a:endParaRPr lang="fr-FR" sz="2400" b="1">
              <a:solidFill>
                <a:schemeClr val="tx1"/>
              </a:solidFill>
              <a:latin typeface="Calibri"/>
              <a:ea typeface="Calibri"/>
              <a:cs typeface="Calibri"/>
            </a:endParaRPr>
          </a:p>
          <a:p>
            <a:pPr>
              <a:defRPr/>
            </a:pPr>
            <a:br>
              <a:rPr lang="fr-FR" sz="2200" b="0">
                <a:latin typeface="Calibri"/>
                <a:ea typeface="Calibri"/>
                <a:cs typeface="Calibri"/>
              </a:rPr>
            </a:br>
            <a:endParaRPr/>
          </a:p>
        </p:txBody>
      </p:sp>
      <p:sp>
        <p:nvSpPr>
          <p:cNvPr id="1599192413" name="ZoneTexte 11"/>
          <p:cNvSpPr txBox="1"/>
          <p:nvPr/>
        </p:nvSpPr>
        <p:spPr bwMode="auto">
          <a:xfrm>
            <a:off x="7008148" y="1793587"/>
            <a:ext cx="2312512" cy="366119"/>
          </a:xfrm>
          <a:prstGeom prst="rect">
            <a:avLst/>
          </a:prstGeom>
          <a:noFill/>
        </p:spPr>
        <p:txBody>
          <a:bodyPr wrap="square" rtlCol="0">
            <a:spAutoFit/>
          </a:bodyPr>
          <a:lstStyle/>
          <a:p>
            <a:pPr>
              <a:defRPr/>
            </a:pPr>
            <a:r>
              <a:rPr lang="fr-FR"/>
              <a:t>5 % de la pop</a:t>
            </a:r>
            <a:endParaRPr/>
          </a:p>
        </p:txBody>
      </p:sp>
      <p:sp>
        <p:nvSpPr>
          <p:cNvPr id="206194792" name="ZoneTexte 14"/>
          <p:cNvSpPr txBox="1"/>
          <p:nvPr/>
        </p:nvSpPr>
        <p:spPr bwMode="auto">
          <a:xfrm>
            <a:off x="7094764" y="2724472"/>
            <a:ext cx="2313952" cy="366119"/>
          </a:xfrm>
          <a:prstGeom prst="rect">
            <a:avLst/>
          </a:prstGeom>
          <a:noFill/>
        </p:spPr>
        <p:txBody>
          <a:bodyPr wrap="square" rtlCol="0">
            <a:spAutoFit/>
          </a:bodyPr>
          <a:lstStyle/>
          <a:p>
            <a:pPr>
              <a:defRPr/>
            </a:pPr>
            <a:r>
              <a:rPr lang="fr-FR"/>
              <a:t>6.4 % de la pop</a:t>
            </a:r>
            <a:endParaRPr/>
          </a:p>
        </p:txBody>
      </p:sp>
      <p:sp>
        <p:nvSpPr>
          <p:cNvPr id="1784605703" name="ZoneTexte 15"/>
          <p:cNvSpPr txBox="1"/>
          <p:nvPr/>
        </p:nvSpPr>
        <p:spPr bwMode="auto">
          <a:xfrm>
            <a:off x="7094764" y="3718419"/>
            <a:ext cx="2312872" cy="366119"/>
          </a:xfrm>
          <a:prstGeom prst="rect">
            <a:avLst/>
          </a:prstGeom>
          <a:noFill/>
        </p:spPr>
        <p:txBody>
          <a:bodyPr wrap="square" rtlCol="0">
            <a:spAutoFit/>
          </a:bodyPr>
          <a:lstStyle/>
          <a:p>
            <a:pPr>
              <a:defRPr/>
            </a:pPr>
            <a:r>
              <a:rPr lang="fr-FR"/>
              <a:t> 4 % de la pop</a:t>
            </a:r>
            <a:endParaRPr/>
          </a:p>
        </p:txBody>
      </p:sp>
      <p:sp>
        <p:nvSpPr>
          <p:cNvPr id="1215599709" name="ZoneTexte 17"/>
          <p:cNvSpPr txBox="1"/>
          <p:nvPr/>
        </p:nvSpPr>
        <p:spPr bwMode="auto">
          <a:xfrm>
            <a:off x="7094764" y="4757065"/>
            <a:ext cx="2313952" cy="366119"/>
          </a:xfrm>
          <a:prstGeom prst="rect">
            <a:avLst/>
          </a:prstGeom>
          <a:noFill/>
        </p:spPr>
        <p:txBody>
          <a:bodyPr wrap="square" rtlCol="0">
            <a:spAutoFit/>
          </a:bodyPr>
          <a:lstStyle/>
          <a:p>
            <a:pPr>
              <a:defRPr/>
            </a:pPr>
            <a:r>
              <a:rPr lang="fr-FR"/>
              <a:t>2.1 </a:t>
            </a:r>
            <a:r>
              <a:rPr lang="fr-FR"/>
              <a:t>%</a:t>
            </a:r>
            <a:r>
              <a:rPr lang="fr-FR"/>
              <a:t> de la pop</a:t>
            </a:r>
            <a:endParaRPr/>
          </a:p>
        </p:txBody>
      </p:sp>
      <p:sp>
        <p:nvSpPr>
          <p:cNvPr id="897123737" name="ZoneTexte 18"/>
          <p:cNvSpPr txBox="1"/>
          <p:nvPr/>
        </p:nvSpPr>
        <p:spPr bwMode="auto">
          <a:xfrm>
            <a:off x="7094764" y="5850463"/>
            <a:ext cx="2312872" cy="366119"/>
          </a:xfrm>
          <a:prstGeom prst="rect">
            <a:avLst/>
          </a:prstGeom>
          <a:noFill/>
        </p:spPr>
        <p:txBody>
          <a:bodyPr wrap="square" rtlCol="0">
            <a:spAutoFit/>
          </a:bodyPr>
          <a:lstStyle/>
          <a:p>
            <a:pPr>
              <a:defRPr/>
            </a:pPr>
            <a:r>
              <a:rPr lang="fr-FR"/>
              <a:t>4 % de la pop</a:t>
            </a:r>
            <a:endParaRPr/>
          </a:p>
        </p:txBody>
      </p:sp>
      <p:pic>
        <p:nvPicPr>
          <p:cNvPr id="778003040" name="Image 1" descr="Une image contenant texte, Roue de vélo, roue, vélo&#10;&#10;Le contenu généré par l’IA peut être incorrect."/>
          <p:cNvPicPr>
            <a:picLocks noChangeAspect="1"/>
          </p:cNvPicPr>
          <p:nvPr/>
        </p:nvPicPr>
        <p:blipFill>
          <a:blip r:embed="rId3"/>
          <a:stretch/>
        </p:blipFill>
        <p:spPr bwMode="auto">
          <a:xfrm>
            <a:off x="8767726" y="11817"/>
            <a:ext cx="895257" cy="970761"/>
          </a:xfrm>
          <a:prstGeom prst="rect">
            <a:avLst/>
          </a:prstGeom>
        </p:spPr>
      </p:pic>
      <p:pic>
        <p:nvPicPr>
          <p:cNvPr id="1475754810" name=""/>
          <p:cNvPicPr>
            <a:picLocks noChangeAspect="1"/>
          </p:cNvPicPr>
          <p:nvPr/>
        </p:nvPicPr>
        <p:blipFill>
          <a:blip r:embed="rId4"/>
          <a:stretch/>
        </p:blipFill>
        <p:spPr bwMode="auto">
          <a:xfrm flipH="0" flipV="0">
            <a:off x="3135649" y="1439232"/>
            <a:ext cx="3489028" cy="708708"/>
          </a:xfrm>
          <a:prstGeom prst="rect">
            <a:avLst/>
          </a:prstGeom>
        </p:spPr>
      </p:pic>
      <p:pic>
        <p:nvPicPr>
          <p:cNvPr id="366577383" name=""/>
          <p:cNvPicPr>
            <a:picLocks noChangeAspect="1"/>
          </p:cNvPicPr>
          <p:nvPr/>
        </p:nvPicPr>
        <p:blipFill>
          <a:blip r:embed="rId5"/>
          <a:stretch/>
        </p:blipFill>
        <p:spPr bwMode="auto">
          <a:xfrm flipH="0" flipV="0">
            <a:off x="3074942" y="2543285"/>
            <a:ext cx="3500057" cy="728493"/>
          </a:xfrm>
          <a:prstGeom prst="rect">
            <a:avLst/>
          </a:prstGeom>
        </p:spPr>
      </p:pic>
      <p:pic>
        <p:nvPicPr>
          <p:cNvPr id="1096761350" name=""/>
          <p:cNvPicPr>
            <a:picLocks noChangeAspect="1"/>
          </p:cNvPicPr>
          <p:nvPr/>
        </p:nvPicPr>
        <p:blipFill>
          <a:blip r:embed="rId6"/>
          <a:stretch/>
        </p:blipFill>
        <p:spPr bwMode="auto">
          <a:xfrm flipH="0" flipV="0">
            <a:off x="3074942" y="3492499"/>
            <a:ext cx="3610442" cy="714153"/>
          </a:xfrm>
          <a:prstGeom prst="rect">
            <a:avLst/>
          </a:prstGeom>
        </p:spPr>
      </p:pic>
      <p:pic>
        <p:nvPicPr>
          <p:cNvPr id="1940681038" name=""/>
          <p:cNvPicPr>
            <a:picLocks noChangeAspect="1"/>
          </p:cNvPicPr>
          <p:nvPr/>
        </p:nvPicPr>
        <p:blipFill>
          <a:blip r:embed="rId7"/>
          <a:stretch/>
        </p:blipFill>
        <p:spPr bwMode="auto">
          <a:xfrm flipH="0" flipV="0">
            <a:off x="3085971" y="4555766"/>
            <a:ext cx="3660727" cy="750477"/>
          </a:xfrm>
          <a:prstGeom prst="rect">
            <a:avLst/>
          </a:prstGeom>
        </p:spPr>
      </p:pic>
      <p:pic>
        <p:nvPicPr>
          <p:cNvPr id="57893987" name=""/>
          <p:cNvPicPr>
            <a:picLocks noChangeAspect="1"/>
          </p:cNvPicPr>
          <p:nvPr/>
        </p:nvPicPr>
        <p:blipFill>
          <a:blip r:embed="rId8"/>
          <a:stretch/>
        </p:blipFill>
        <p:spPr bwMode="auto">
          <a:xfrm flipH="0" flipV="0">
            <a:off x="3074942" y="5810571"/>
            <a:ext cx="3671756" cy="70045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07758121" name="Titre 1"/>
          <p:cNvSpPr txBox="1"/>
          <p:nvPr/>
        </p:nvSpPr>
        <p:spPr bwMode="auto">
          <a:xfrm>
            <a:off x="381001" y="7522"/>
            <a:ext cx="9127298" cy="841363"/>
          </a:xfrm>
          <a:prstGeom prst="rect">
            <a:avLst/>
          </a:prstGeom>
          <a:solidFill>
            <a:srgbClr val="0C2B42"/>
          </a:solidFill>
        </p:spPr>
        <p:txBody>
          <a:bodyPr vert="horz" lIns="48490" tIns="24245" rIns="48490" bIns="24245"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rPr>
              <a:t>Outils de communication</a:t>
            </a:r>
            <a:endParaRPr/>
          </a:p>
        </p:txBody>
      </p:sp>
      <p:sp>
        <p:nvSpPr>
          <p:cNvPr id="513924894" name="ZoneTexte 1"/>
          <p:cNvSpPr txBox="1"/>
          <p:nvPr/>
        </p:nvSpPr>
        <p:spPr bwMode="auto">
          <a:xfrm>
            <a:off x="381000" y="1237570"/>
            <a:ext cx="9550599" cy="366119"/>
          </a:xfrm>
          <a:prstGeom prst="rect">
            <a:avLst/>
          </a:prstGeom>
          <a:noFill/>
        </p:spPr>
        <p:txBody>
          <a:bodyPr wrap="square" rtlCol="0">
            <a:spAutoFit/>
          </a:bodyPr>
          <a:lstStyle/>
          <a:p>
            <a:pPr>
              <a:defRPr/>
            </a:pPr>
            <a:endParaRPr/>
          </a:p>
        </p:txBody>
      </p:sp>
      <p:sp>
        <p:nvSpPr>
          <p:cNvPr id="709466185" name="ZoneTexte 706881505"/>
          <p:cNvSpPr txBox="1"/>
          <p:nvPr/>
        </p:nvSpPr>
        <p:spPr bwMode="auto">
          <a:xfrm>
            <a:off x="381000" y="3691829"/>
            <a:ext cx="7611797" cy="3661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l">
              <a:defRPr/>
            </a:pPr>
            <a:endParaRPr/>
          </a:p>
        </p:txBody>
      </p:sp>
      <p:pic>
        <p:nvPicPr>
          <p:cNvPr id="1160176098" name="Image 1" descr="Une image contenant texte, Roue de vélo, roue, vélo&#10;&#10;Le contenu généré par l’IA peut être incorrect."/>
          <p:cNvPicPr>
            <a:picLocks noChangeAspect="1"/>
          </p:cNvPicPr>
          <p:nvPr/>
        </p:nvPicPr>
        <p:blipFill>
          <a:blip r:embed="rId3"/>
          <a:stretch/>
        </p:blipFill>
        <p:spPr bwMode="auto">
          <a:xfrm>
            <a:off x="8915862" y="0"/>
            <a:ext cx="895257" cy="970760"/>
          </a:xfrm>
          <a:prstGeom prst="rect">
            <a:avLst/>
          </a:prstGeom>
        </p:spPr>
      </p:pic>
      <p:sp>
        <p:nvSpPr>
          <p:cNvPr id="236592466" name=""/>
          <p:cNvSpPr txBox="1"/>
          <p:nvPr/>
        </p:nvSpPr>
        <p:spPr bwMode="auto">
          <a:xfrm flipH="0" flipV="0">
            <a:off x="518249" y="1286699"/>
            <a:ext cx="8536648" cy="365796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br>
              <a:rPr>
                <a:latin typeface="Calibri"/>
                <a:ea typeface="Calibri"/>
                <a:cs typeface="Calibri"/>
              </a:rPr>
            </a:br>
            <a:r>
              <a:rPr u="sng">
                <a:latin typeface="Calibri"/>
                <a:ea typeface="Calibri"/>
                <a:cs typeface="Calibri"/>
                <a:hlinkClick r:id="rId4" tooltip="https://velo-pdl.fr/index.php/barometre-velo-2025-infos-et-outils/"/>
              </a:rPr>
              <a:t>Tous les outils de communication à retrouver sur notre site</a:t>
            </a:r>
            <a:r>
              <a:rPr sz="2400" b="1" i="0" u="none">
                <a:solidFill>
                  <a:schemeClr val="tx1"/>
                </a:solidFill>
                <a:latin typeface="Calibri"/>
                <a:ea typeface="Calibri"/>
                <a:cs typeface="Calibri"/>
              </a:rPr>
              <a:t> : </a:t>
            </a:r>
            <a:r>
              <a:rPr sz="2400" b="1" i="0" u="sng">
                <a:solidFill>
                  <a:schemeClr val="tx1"/>
                </a:solidFill>
                <a:latin typeface="Calibri"/>
                <a:ea typeface="Calibri"/>
                <a:cs typeface="Calibri"/>
                <a:hlinkClick r:id="rId4" tooltip="https://velo-pdl.fr/index.php/barometre-velo-2025-infos-et-outils/"/>
              </a:rPr>
              <a:t>ici</a:t>
            </a:r>
            <a:br>
              <a:rPr sz="2400" b="1" i="0" u="none">
                <a:solidFill>
                  <a:schemeClr val="tx1"/>
                </a:solidFill>
                <a:latin typeface="Calibri"/>
                <a:ea typeface="Calibri"/>
                <a:cs typeface="Calibri"/>
              </a:rPr>
            </a:br>
            <a:br>
              <a:rPr sz="2400" b="1" i="0" u="none">
                <a:solidFill>
                  <a:schemeClr val="tx1"/>
                </a:solidFill>
                <a:latin typeface="Calibri"/>
                <a:ea typeface="Calibri"/>
                <a:cs typeface="Calibri"/>
              </a:rPr>
            </a:br>
            <a:r>
              <a:rPr sz="2400" b="1" i="0" u="none">
                <a:solidFill>
                  <a:schemeClr val="tx1"/>
                </a:solidFill>
                <a:latin typeface="Calibri"/>
                <a:ea typeface="Calibri"/>
                <a:cs typeface="Calibri"/>
              </a:rPr>
              <a:t>- Kit n°1 :</a:t>
            </a:r>
            <a:r>
              <a:rPr sz="2400" b="1" i="0" u="none">
                <a:solidFill>
                  <a:schemeClr val="tx1"/>
                </a:solidFill>
                <a:latin typeface="Calibri"/>
                <a:ea typeface="Calibri"/>
                <a:cs typeface="Calibri"/>
              </a:rPr>
              <a:t> </a:t>
            </a:r>
            <a:r>
              <a:rPr sz="2400" b="1" i="0" u="sng">
                <a:solidFill>
                  <a:schemeClr val="tx1"/>
                </a:solidFill>
                <a:latin typeface="Calibri"/>
                <a:ea typeface="Calibri"/>
                <a:cs typeface="Calibri"/>
              </a:rPr>
              <a:t>Communiquer sur le baromètre </a:t>
            </a:r>
            <a:r>
              <a:rPr sz="2400" b="1" i="0" u="none">
                <a:solidFill>
                  <a:schemeClr val="tx1"/>
                </a:solidFill>
                <a:latin typeface="Calibri"/>
                <a:ea typeface="Calibri"/>
                <a:cs typeface="Calibri"/>
              </a:rPr>
              <a:t> </a:t>
            </a:r>
            <a:endParaRPr>
              <a:solidFill>
                <a:schemeClr val="tx1"/>
              </a:solidFill>
              <a:latin typeface="Calibri"/>
              <a:cs typeface="Calibri"/>
            </a:endParaRPr>
          </a:p>
          <a:p>
            <a:pPr>
              <a:defRPr/>
            </a:pPr>
            <a:br>
              <a:rPr sz="2400" b="0" i="0" u="none">
                <a:solidFill>
                  <a:schemeClr val="tx1"/>
                </a:solidFill>
                <a:latin typeface="Calibri"/>
                <a:ea typeface="Calibri"/>
                <a:cs typeface="Calibri"/>
              </a:rPr>
            </a:br>
            <a:r>
              <a:rPr sz="2400" b="1" i="0" u="none">
                <a:solidFill>
                  <a:schemeClr val="tx1"/>
                </a:solidFill>
                <a:latin typeface="Calibri"/>
                <a:ea typeface="Calibri"/>
                <a:cs typeface="Calibri"/>
              </a:rPr>
              <a:t>- Kit n° 2:</a:t>
            </a:r>
            <a:r>
              <a:rPr sz="2400" b="1" i="0" u="none">
                <a:solidFill>
                  <a:schemeClr val="tx1"/>
                </a:solidFill>
                <a:latin typeface="Calibri"/>
                <a:ea typeface="Calibri"/>
                <a:cs typeface="Calibri"/>
              </a:rPr>
              <a:t> </a:t>
            </a:r>
            <a:r>
              <a:rPr sz="2400" b="1" i="0" u="sng">
                <a:solidFill>
                  <a:schemeClr val="tx1"/>
                </a:solidFill>
                <a:latin typeface="Calibri"/>
                <a:ea typeface="Calibri"/>
                <a:cs typeface="Calibri"/>
              </a:rPr>
              <a:t>Point d’étape de la campagne &amp; exemples de mobilisation</a:t>
            </a:r>
            <a:r>
              <a:rPr sz="2400" b="0" i="0" u="none">
                <a:solidFill>
                  <a:schemeClr val="tx1"/>
                </a:solidFill>
                <a:latin typeface="Calibri"/>
                <a:ea typeface="Calibri"/>
                <a:cs typeface="Calibri"/>
              </a:rPr>
              <a:t> </a:t>
            </a:r>
            <a:r>
              <a:rPr sz="2400" b="1" i="0" u="none">
                <a:solidFill>
                  <a:schemeClr val="tx1"/>
                </a:solidFill>
                <a:latin typeface="Calibri"/>
                <a:ea typeface="Calibri"/>
                <a:cs typeface="Calibri"/>
              </a:rPr>
              <a:t>et de communications</a:t>
            </a:r>
            <a:br>
              <a:rPr sz="2400" b="1" i="0" u="none">
                <a:solidFill>
                  <a:schemeClr val="tx1"/>
                </a:solidFill>
                <a:latin typeface="Calibri"/>
                <a:ea typeface="Calibri"/>
                <a:cs typeface="Calibri"/>
              </a:rPr>
            </a:br>
            <a:br>
              <a:rPr sz="2400" b="0" i="0" u="none">
                <a:solidFill>
                  <a:schemeClr val="tx1"/>
                </a:solidFill>
                <a:latin typeface="Calibri"/>
                <a:ea typeface="Calibri"/>
                <a:cs typeface="Calibri"/>
              </a:rPr>
            </a:br>
            <a:r>
              <a:rPr sz="2400" b="1" i="0" u="none">
                <a:solidFill>
                  <a:schemeClr val="tx1"/>
                </a:solidFill>
                <a:latin typeface="Calibri"/>
                <a:ea typeface="Calibri"/>
                <a:cs typeface="Calibri"/>
              </a:rPr>
              <a:t>- Kit n° 3 :</a:t>
            </a:r>
            <a:r>
              <a:rPr sz="2400" b="1" i="0" u="none">
                <a:solidFill>
                  <a:schemeClr val="tx1"/>
                </a:solidFill>
                <a:latin typeface="Calibri"/>
                <a:ea typeface="Calibri"/>
                <a:cs typeface="Calibri"/>
              </a:rPr>
              <a:t> </a:t>
            </a:r>
            <a:r>
              <a:rPr sz="2400" b="1" i="0" u="sng">
                <a:solidFill>
                  <a:schemeClr val="tx1"/>
                </a:solidFill>
                <a:latin typeface="Calibri"/>
                <a:ea typeface="Calibri"/>
                <a:cs typeface="Calibri"/>
              </a:rPr>
              <a:t>Présentation du baromètre Vélo – Instant vélo de la Plateforme Expertise Territoire</a:t>
            </a:r>
            <a:r>
              <a:rPr sz="2400" b="1" i="0" u="sng">
                <a:solidFill>
                  <a:schemeClr val="tx1"/>
                </a:solidFill>
                <a:latin typeface="Calibri"/>
                <a:ea typeface="Calibri"/>
                <a:cs typeface="Calibri"/>
              </a:rPr>
              <a:t> </a:t>
            </a:r>
            <a:r>
              <a:rPr sz="2400" b="0" i="0" u="none">
                <a:solidFill>
                  <a:schemeClr val="tx1"/>
                </a:solidFill>
                <a:latin typeface="Calibri"/>
                <a:ea typeface="Calibri"/>
                <a:cs typeface="Calibri"/>
              </a:rPr>
              <a:t> avec le Cerema.</a:t>
            </a:r>
            <a:r>
              <a:rPr sz="2400" b="0" i="0" u="none">
                <a:solidFill>
                  <a:schemeClr val="tx1"/>
                </a:solidFill>
                <a:latin typeface="Arial"/>
                <a:ea typeface="Arial"/>
                <a:cs typeface="Arial"/>
              </a:rPr>
              <a:t> </a:t>
            </a:r>
            <a:endParaRPr>
              <a:solidFill>
                <a:schemeClr val="tx1"/>
              </a:solidFill>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04019568" name="Titre 1"/>
          <p:cNvSpPr txBox="1"/>
          <p:nvPr/>
        </p:nvSpPr>
        <p:spPr bwMode="auto">
          <a:xfrm>
            <a:off x="381001" y="7522"/>
            <a:ext cx="9127298" cy="841363"/>
          </a:xfrm>
          <a:prstGeom prst="rect">
            <a:avLst/>
          </a:prstGeom>
          <a:solidFill>
            <a:srgbClr val="0C2B42"/>
          </a:solidFill>
        </p:spPr>
        <p:txBody>
          <a:bodyPr vert="horz" lIns="48490" tIns="24245" rIns="48490" bIns="24245" rtlCol="0" anchor="ctr">
            <a:normAutofit/>
          </a:bodyPr>
          <a:lstStyle>
            <a:lvl1pPr algn="ctr" defTabSz="685800">
              <a:lnSpc>
                <a:spcPct val="90000"/>
              </a:lnSpc>
              <a:spcBef>
                <a:spcPts val="0"/>
              </a:spcBef>
              <a:buNone/>
              <a:defRPr sz="4500">
                <a:solidFill>
                  <a:schemeClr val="tx1"/>
                </a:solidFill>
                <a:latin typeface="+mj-lt"/>
                <a:ea typeface="+mj-ea"/>
                <a:cs typeface="+mj-cs"/>
              </a:defRPr>
            </a:lvl1pPr>
          </a:lstStyle>
          <a:p>
            <a:pPr>
              <a:lnSpc>
                <a:spcPct val="100000"/>
              </a:lnSpc>
              <a:defRPr/>
            </a:pPr>
            <a:r>
              <a:rPr lang="fr-FR" sz="2400" b="1">
                <a:solidFill>
                  <a:schemeClr val="bg1"/>
                </a:solidFill>
                <a:latin typeface="Montserrat"/>
              </a:rPr>
              <a:t>Le collectif dans la mobilisation </a:t>
            </a:r>
            <a:endParaRPr/>
          </a:p>
        </p:txBody>
      </p:sp>
      <p:sp>
        <p:nvSpPr>
          <p:cNvPr id="2087465780" name="ZoneTexte 1"/>
          <p:cNvSpPr txBox="1"/>
          <p:nvPr/>
        </p:nvSpPr>
        <p:spPr bwMode="auto">
          <a:xfrm flipH="0" flipV="0">
            <a:off x="248050" y="1147954"/>
            <a:ext cx="9569231" cy="5943959"/>
          </a:xfrm>
          <a:prstGeom prst="rect">
            <a:avLst/>
          </a:prstGeom>
          <a:noFill/>
        </p:spPr>
        <p:txBody>
          <a:bodyPr wrap="square" rtlCol="0">
            <a:spAutoFit/>
          </a:bodyPr>
          <a:lstStyle/>
          <a:p>
            <a:pPr>
              <a:defRPr/>
            </a:pPr>
            <a:r>
              <a:rPr lang="fr-FR" sz="2400" b="1">
                <a:latin typeface="Calibri"/>
                <a:ea typeface="Calibri"/>
                <a:cs typeface="Calibri"/>
              </a:rPr>
              <a:t>Relais de l’enquête et communications communes avec nos partenaires associatifs : </a:t>
            </a:r>
            <a:endParaRPr/>
          </a:p>
          <a:p>
            <a:pPr marL="785137" lvl="1" indent="-327937">
              <a:buFont typeface="Arial"/>
              <a:buChar char="•"/>
              <a:defRPr/>
            </a:pPr>
            <a:r>
              <a:rPr lang="fr-FR" sz="2400" b="1">
                <a:latin typeface="Calibri"/>
                <a:ea typeface="Calibri"/>
                <a:cs typeface="Calibri"/>
              </a:rPr>
              <a:t>Associations environnementales : </a:t>
            </a:r>
            <a:r>
              <a:rPr lang="fr-FR" sz="2400">
                <a:latin typeface="Calibri"/>
                <a:ea typeface="Calibri"/>
                <a:cs typeface="Calibri"/>
              </a:rPr>
              <a:t>mail envoyé à tous les participants du défi Mobilité ( Alisée ),communication </a:t>
            </a:r>
            <a:r>
              <a:rPr lang="fr-FR" sz="2400">
                <a:latin typeface="Calibri"/>
                <a:ea typeface="Calibri"/>
                <a:cs typeface="Calibri"/>
              </a:rPr>
              <a:t>commune avec Air Pays de la Loire</a:t>
            </a:r>
            <a:endParaRPr lang="fr-FR" sz="2400">
              <a:latin typeface="Calibri"/>
              <a:ea typeface="Calibri"/>
              <a:cs typeface="Calibri"/>
            </a:endParaRPr>
          </a:p>
          <a:p>
            <a:pPr marL="0" marR="0" lvl="1" indent="0">
              <a:defRPr/>
            </a:pPr>
            <a:r>
              <a:rPr lang="fr-FR" sz="2400">
                <a:latin typeface="Calibri"/>
                <a:ea typeface="Calibri"/>
                <a:cs typeface="Calibri"/>
              </a:rPr>
              <a:t> </a:t>
            </a:r>
            <a:br>
              <a:rPr lang="fr-FR" sz="2400" b="1" i="0" u="none" strike="noStrike" cap="none" spc="0">
                <a:solidFill>
                  <a:schemeClr val="tx1"/>
                </a:solidFill>
                <a:latin typeface="Calibri"/>
                <a:ea typeface="Calibri"/>
                <a:cs typeface="Calibri"/>
              </a:rPr>
            </a:br>
            <a:br>
              <a:rPr lang="fr-FR" sz="2400" b="1" i="0" u="none" strike="noStrike" cap="none" spc="0">
                <a:solidFill>
                  <a:schemeClr val="tx1"/>
                </a:solidFill>
                <a:latin typeface="Calibri"/>
                <a:ea typeface="Calibri"/>
                <a:cs typeface="Calibri"/>
              </a:rPr>
            </a:br>
            <a:endParaRPr lang="fr-FR" sz="2400" b="1" i="0" u="none" strike="noStrike" cap="none" spc="0">
              <a:solidFill>
                <a:schemeClr val="tx1"/>
              </a:solidFill>
              <a:latin typeface="Times New Roman"/>
              <a:cs typeface="Times New Roman"/>
            </a:endParaRPr>
          </a:p>
          <a:p>
            <a:pPr marL="0" marR="0" lvl="1" indent="0">
              <a:defRPr/>
            </a:pPr>
            <a:endParaRPr lang="fr-FR" sz="2400" b="1" i="0" u="none" strike="noStrike" cap="none" spc="0">
              <a:solidFill>
                <a:schemeClr val="tx1"/>
              </a:solidFill>
              <a:latin typeface="Times New Roman"/>
              <a:cs typeface="Times New Roman"/>
            </a:endParaRPr>
          </a:p>
          <a:p>
            <a:pPr marL="0" marR="0" lvl="1" indent="0">
              <a:defRPr/>
            </a:pPr>
            <a:r>
              <a:rPr lang="en-US" sz="2400" b="0" i="0" u="none" strike="noStrike" cap="none" spc="0">
                <a:solidFill>
                  <a:schemeClr val="tx1"/>
                </a:solidFill>
                <a:latin typeface="Aptos"/>
                <a:ea typeface="Arial"/>
                <a:cs typeface="Arial"/>
                <a:hlinkClick r:id="rId3" tooltip="https://app.playplay.com/app/share/air-pays-de-la-loire/95de1f3b-d176-4880-9ab1-79e46c5ea819"/>
              </a:rPr>
              <a:t>    </a:t>
            </a:r>
            <a:r>
              <a:rPr lang="en-US" sz="2400" b="0" i="0" u="none" strike="noStrike" cap="none" spc="0">
                <a:solidFill>
                  <a:schemeClr val="tx1"/>
                </a:solidFill>
                <a:latin typeface="Aptos"/>
                <a:ea typeface="Arial"/>
                <a:cs typeface="Arial"/>
                <a:hlinkClick r:id="rId3" tooltip="https://app.playplay.com/app/share/air-pays-de-la-loire/95de1f3b-d176-4880-9ab1-79e46c5ea819"/>
              </a:rPr>
              <a:t>                              </a:t>
            </a:r>
            <a:br>
              <a:rPr lang="en-US" sz="2400" b="0" i="0" u="sng" strike="noStrike" cap="none" spc="0">
                <a:solidFill>
                  <a:schemeClr val="tx1"/>
                </a:solidFill>
                <a:latin typeface="Aptos"/>
                <a:ea typeface="Arial"/>
                <a:cs typeface="Arial"/>
                <a:hlinkClick r:id="rId3" tooltip="https://app.playplay.com/app/share/air-pays-de-la-loire/95de1f3b-d176-4880-9ab1-79e46c5ea819"/>
              </a:rPr>
            </a:br>
            <a:br>
              <a:rPr lang="en-US" sz="2400" b="0" i="0" u="sng" strike="noStrike" cap="none" spc="0">
                <a:solidFill>
                  <a:schemeClr val="tx1"/>
                </a:solidFill>
                <a:latin typeface="Aptos"/>
                <a:ea typeface="Arial"/>
                <a:cs typeface="Arial"/>
                <a:hlinkClick r:id="rId3" tooltip="https://app.playplay.com/app/share/air-pays-de-la-loire/95de1f3b-d176-4880-9ab1-79e46c5ea819"/>
              </a:rPr>
            </a:br>
            <a:r>
              <a:rPr lang="en-US" sz="2400" b="0" i="0" u="none" strike="noStrike" cap="none" spc="0">
                <a:solidFill>
                  <a:schemeClr val="tx1"/>
                </a:solidFill>
                <a:latin typeface="Aptos"/>
                <a:ea typeface="Arial"/>
                <a:cs typeface="Arial"/>
                <a:hlinkClick r:id="rId3" tooltip="https://app.playplay.com/app/share/air-pays-de-la-loire/95de1f3b-d176-4880-9ab1-79e46c5ea819"/>
              </a:rPr>
              <a:t>						   </a:t>
            </a:r>
            <a:r>
              <a:rPr lang="en-US" sz="2400" b="0" i="0" u="none" strike="noStrike" cap="none" spc="0">
                <a:solidFill>
                  <a:schemeClr val="tx1"/>
                </a:solidFill>
                <a:latin typeface="Aptos"/>
                <a:ea typeface="Arial"/>
                <a:cs typeface="Arial"/>
                <a:hlinkClick r:id="rId3" tooltip="https://app.playplay.com/app/share/air-pays-de-la-loire/95de1f3b-d176-4880-9ab1-79e46c5ea819"/>
              </a:rPr>
              <a:t>Vidéo réalisée par Air Pays de la Loire</a:t>
            </a:r>
            <a:br>
              <a:rPr lang="fr-FR" sz="2400" b="1" i="0" u="sng" strike="noStrike" cap="none" spc="0">
                <a:solidFill>
                  <a:schemeClr val="tx1"/>
                </a:solidFill>
                <a:latin typeface="Calibri"/>
                <a:ea typeface="Calibri"/>
                <a:cs typeface="Calibri"/>
              </a:rPr>
            </a:br>
            <a:endParaRPr lang="fr-FR" sz="2400" b="1" i="0" u="none" strike="noStrike" cap="none" spc="0">
              <a:solidFill>
                <a:schemeClr val="tx1"/>
              </a:solidFill>
              <a:latin typeface="Times New Roman"/>
              <a:cs typeface="Times New Roman"/>
            </a:endParaRPr>
          </a:p>
          <a:p>
            <a:pPr marL="0" marR="0" lvl="1" indent="0">
              <a:defRPr/>
            </a:pPr>
            <a:r>
              <a:rPr lang="fr-FR" sz="2400" b="1" i="0" u="none" strike="noStrike" cap="none" spc="0">
                <a:solidFill>
                  <a:schemeClr val="tx1"/>
                </a:solidFill>
                <a:latin typeface="Calibri"/>
                <a:ea typeface="Calibri"/>
                <a:cs typeface="Calibri"/>
              </a:rPr>
              <a:t>Communication quotidiennes sur les réseaux sociaux sur l’avancement des résultats par département </a:t>
            </a:r>
            <a:endParaRPr lang="fr-FR" sz="2400" b="1" i="0" u="none" strike="noStrike" cap="none" spc="0">
              <a:solidFill>
                <a:schemeClr val="tx1"/>
              </a:solidFill>
              <a:latin typeface="Times New Roman"/>
              <a:cs typeface="Times New Roman"/>
            </a:endParaRPr>
          </a:p>
          <a:p>
            <a:pPr lvl="1">
              <a:defRPr/>
            </a:pPr>
            <a:endParaRPr lang="fr-FR" sz="2400" b="1">
              <a:latin typeface="Calibri"/>
              <a:ea typeface="Calibri"/>
              <a:cs typeface="Calibri"/>
            </a:endParaRPr>
          </a:p>
        </p:txBody>
      </p:sp>
      <p:pic>
        <p:nvPicPr>
          <p:cNvPr id="545729095" name="Image 1" descr="Une image contenant texte, Roue de vélo, roue, vélo&#10;&#10;Le contenu généré par l’IA peut être incorrect."/>
          <p:cNvPicPr>
            <a:picLocks noChangeAspect="1"/>
          </p:cNvPicPr>
          <p:nvPr/>
        </p:nvPicPr>
        <p:blipFill>
          <a:blip r:embed="rId4"/>
          <a:stretch/>
        </p:blipFill>
        <p:spPr bwMode="auto">
          <a:xfrm>
            <a:off x="8878938" y="7522"/>
            <a:ext cx="895257" cy="970761"/>
          </a:xfrm>
          <a:prstGeom prst="rect">
            <a:avLst/>
          </a:prstGeom>
        </p:spPr>
      </p:pic>
      <p:pic>
        <p:nvPicPr>
          <p:cNvPr id="837469025" name=""/>
          <p:cNvPicPr>
            <a:picLocks noChangeAspect="1"/>
          </p:cNvPicPr>
          <p:nvPr/>
        </p:nvPicPr>
        <p:blipFill>
          <a:blip r:embed="rId5"/>
          <a:stretch/>
        </p:blipFill>
        <p:spPr bwMode="auto">
          <a:xfrm flipH="0" flipV="0">
            <a:off x="1212272" y="2909454"/>
            <a:ext cx="1980113" cy="280158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97318182" name="Rectangle 4"/>
          <p:cNvSpPr/>
          <p:nvPr/>
        </p:nvSpPr>
        <p:spPr bwMode="auto">
          <a:xfrm>
            <a:off x="0" y="0"/>
            <a:ext cx="9905999" cy="6858000"/>
          </a:xfrm>
          <a:prstGeom prst="rect">
            <a:avLst/>
          </a:prstGeom>
          <a:solidFill>
            <a:srgbClr val="0C2B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78249998" name="Titre 1"/>
          <p:cNvSpPr>
            <a:spLocks noGrp="1"/>
          </p:cNvSpPr>
          <p:nvPr>
            <p:ph type="ctrTitle"/>
          </p:nvPr>
        </p:nvSpPr>
        <p:spPr bwMode="auto">
          <a:xfrm>
            <a:off x="733470" y="2657927"/>
            <a:ext cx="8420099" cy="2387599"/>
          </a:xfrm>
        </p:spPr>
        <p:txBody>
          <a:bodyPr vertOverflow="overflow" horzOverflow="overflow" vert="horz" wrap="square" lIns="91440" tIns="45720" rIns="91440" bIns="45720" numCol="1" spcCol="0" rtlCol="0" fromWordArt="0" anchor="b" anchorCtr="0" forceAA="0" upright="0" compatLnSpc="0">
            <a:normAutofit fontScale="90000" lnSpcReduction="2000"/>
          </a:bodyPr>
          <a:lstStyle/>
          <a:p>
            <a:pPr>
              <a:defRPr/>
            </a:pPr>
            <a:r>
              <a:rPr lang="fr-FR" b="1">
                <a:solidFill>
                  <a:schemeClr val="bg1"/>
                </a:solidFill>
              </a:rPr>
              <a:t> Printemps, </a:t>
            </a:r>
            <a:r>
              <a:rPr lang="fr-FR" sz="6000" b="1" i="0" u="none" strike="noStrike" cap="none" spc="0">
                <a:solidFill>
                  <a:schemeClr val="bg1"/>
                </a:solidFill>
                <a:latin typeface="Aptos Display"/>
                <a:ea typeface="Arial"/>
                <a:cs typeface="Arial"/>
              </a:rPr>
              <a:t>Mai à vélo</a:t>
            </a:r>
            <a:r>
              <a:rPr lang="fr-FR" sz="6000" b="1" i="0" u="none" strike="noStrike" cap="none" spc="0">
                <a:solidFill>
                  <a:schemeClr val="bg1"/>
                </a:solidFill>
                <a:latin typeface="Aptos Display"/>
                <a:ea typeface="Arial"/>
                <a:cs typeface="Arial"/>
              </a:rPr>
              <a:t> : le moment propice pour parler vélo &amp; baromètre</a:t>
            </a:r>
            <a:br>
              <a:rPr lang="fr-FR" sz="6000" b="1" i="0" u="none" strike="noStrike" cap="none" spc="0">
                <a:solidFill>
                  <a:schemeClr val="bg1"/>
                </a:solidFill>
                <a:latin typeface="Aptos Display"/>
                <a:ea typeface="Arial"/>
                <a:cs typeface="Arial"/>
              </a:rPr>
            </a:br>
            <a:endParaRPr/>
          </a:p>
        </p:txBody>
      </p:sp>
      <p:sp>
        <p:nvSpPr>
          <p:cNvPr id="1764159448" name="Sous-titre 2"/>
          <p:cNvSpPr>
            <a:spLocks noGrp="1"/>
          </p:cNvSpPr>
          <p:nvPr>
            <p:ph type="subTitle" idx="1"/>
          </p:nvPr>
        </p:nvSpPr>
        <p:spPr bwMode="auto">
          <a:xfrm>
            <a:off x="7429498" y="5303142"/>
            <a:ext cx="2269009" cy="446773"/>
          </a:xfrm>
        </p:spPr>
        <p:txBody>
          <a:bodyPr>
            <a:normAutofit/>
          </a:bodyPr>
          <a:lstStyle/>
          <a:p>
            <a:pPr>
              <a:defRPr/>
            </a:pPr>
            <a:r>
              <a:rPr lang="fr-FR">
                <a:solidFill>
                  <a:schemeClr val="bg1"/>
                </a:solidFill>
              </a:rPr>
              <a:t>Avril 2025</a:t>
            </a:r>
            <a:endParaRPr/>
          </a:p>
        </p:txBody>
      </p:sp>
      <p:sp>
        <p:nvSpPr>
          <p:cNvPr id="2052536685" name="Sous-titre 2"/>
          <p:cNvSpPr txBox="1"/>
          <p:nvPr/>
        </p:nvSpPr>
        <p:spPr bwMode="auto">
          <a:xfrm flipH="0" flipV="0">
            <a:off x="277158" y="4149772"/>
            <a:ext cx="2857499" cy="2164530"/>
          </a:xfrm>
          <a:prstGeom prst="rect">
            <a:avLst/>
          </a:prstGeom>
        </p:spPr>
        <p:txBody>
          <a:bodyPr vertOverflow="overflow" horzOverflow="overflow" vert="horz" wrap="square" lIns="74295" tIns="37147" rIns="74295" bIns="37147" numCol="1" spcCol="0" rtlCol="0" fromWordArt="0" anchor="t" anchorCtr="0" forceAA="0" upright="0" compatLnSpc="0">
            <a:normAutofit fontScale="80000" lnSpcReduction="4000"/>
          </a:bodyPr>
          <a:lstStyle>
            <a:lvl1pPr marL="0" indent="0" algn="ctr" defTabSz="914400">
              <a:lnSpc>
                <a:spcPct val="90000"/>
              </a:lnSpc>
              <a:spcBef>
                <a:spcPts val="999"/>
              </a:spcBef>
              <a:buFont typeface="Arial"/>
              <a:buNone/>
              <a:defRPr sz="2400">
                <a:solidFill>
                  <a:schemeClr val="tx1"/>
                </a:solidFill>
                <a:latin typeface="+mn-lt"/>
                <a:ea typeface="+mn-ea"/>
                <a:cs typeface="+mn-cs"/>
              </a:defRPr>
            </a:lvl1pPr>
            <a:lvl2pPr marL="457200" indent="0" algn="ctr" defTabSz="914400">
              <a:lnSpc>
                <a:spcPct val="90000"/>
              </a:lnSpc>
              <a:spcBef>
                <a:spcPts val="499"/>
              </a:spcBef>
              <a:buFont typeface="Arial"/>
              <a:buNone/>
              <a:defRPr sz="2000">
                <a:solidFill>
                  <a:schemeClr val="tx1"/>
                </a:solidFill>
                <a:latin typeface="+mn-lt"/>
                <a:ea typeface="+mn-ea"/>
                <a:cs typeface="+mn-cs"/>
              </a:defRPr>
            </a:lvl2pPr>
            <a:lvl3pPr marL="914400" indent="0" algn="ctr" defTabSz="914400">
              <a:lnSpc>
                <a:spcPct val="90000"/>
              </a:lnSpc>
              <a:spcBef>
                <a:spcPts val="499"/>
              </a:spcBef>
              <a:buFont typeface="Arial"/>
              <a:buNone/>
              <a:defRPr sz="1800">
                <a:solidFill>
                  <a:schemeClr val="tx1"/>
                </a:solidFill>
                <a:latin typeface="+mn-lt"/>
                <a:ea typeface="+mn-ea"/>
                <a:cs typeface="+mn-cs"/>
              </a:defRPr>
            </a:lvl3pPr>
            <a:lvl4pPr marL="1371600" indent="0" algn="ctr" defTabSz="914400">
              <a:lnSpc>
                <a:spcPct val="90000"/>
              </a:lnSpc>
              <a:spcBef>
                <a:spcPts val="499"/>
              </a:spcBef>
              <a:buFont typeface="Arial"/>
              <a:buNone/>
              <a:defRPr sz="1600">
                <a:solidFill>
                  <a:schemeClr val="tx1"/>
                </a:solidFill>
                <a:latin typeface="+mn-lt"/>
                <a:ea typeface="+mn-ea"/>
                <a:cs typeface="+mn-cs"/>
              </a:defRPr>
            </a:lvl4pPr>
            <a:lvl5pPr marL="1828800" indent="0" algn="ctr" defTabSz="914400">
              <a:lnSpc>
                <a:spcPct val="90000"/>
              </a:lnSpc>
              <a:spcBef>
                <a:spcPts val="499"/>
              </a:spcBef>
              <a:buFont typeface="Arial"/>
              <a:buNone/>
              <a:defRPr sz="1600">
                <a:solidFill>
                  <a:schemeClr val="tx1"/>
                </a:solidFill>
                <a:latin typeface="+mn-lt"/>
                <a:ea typeface="+mn-ea"/>
                <a:cs typeface="+mn-cs"/>
              </a:defRPr>
            </a:lvl5pPr>
            <a:lvl6pPr marL="2286000" indent="0" algn="ctr" defTabSz="914400">
              <a:lnSpc>
                <a:spcPct val="90000"/>
              </a:lnSpc>
              <a:spcBef>
                <a:spcPts val="499"/>
              </a:spcBef>
              <a:buFont typeface="Arial"/>
              <a:buNone/>
              <a:defRPr sz="1600">
                <a:solidFill>
                  <a:schemeClr val="tx1"/>
                </a:solidFill>
                <a:latin typeface="+mn-lt"/>
                <a:ea typeface="+mn-ea"/>
                <a:cs typeface="+mn-cs"/>
              </a:defRPr>
            </a:lvl6pPr>
            <a:lvl7pPr marL="2743200" indent="0" algn="ctr" defTabSz="914400">
              <a:lnSpc>
                <a:spcPct val="90000"/>
              </a:lnSpc>
              <a:spcBef>
                <a:spcPts val="499"/>
              </a:spcBef>
              <a:buFont typeface="Arial"/>
              <a:buNone/>
              <a:defRPr sz="1600">
                <a:solidFill>
                  <a:schemeClr val="tx1"/>
                </a:solidFill>
                <a:latin typeface="+mn-lt"/>
                <a:ea typeface="+mn-ea"/>
                <a:cs typeface="+mn-cs"/>
              </a:defRPr>
            </a:lvl7pPr>
            <a:lvl8pPr marL="3200400" indent="0" algn="ctr" defTabSz="914400">
              <a:lnSpc>
                <a:spcPct val="90000"/>
              </a:lnSpc>
              <a:spcBef>
                <a:spcPts val="499"/>
              </a:spcBef>
              <a:buFont typeface="Arial"/>
              <a:buNone/>
              <a:defRPr sz="1600">
                <a:solidFill>
                  <a:schemeClr val="tx1"/>
                </a:solidFill>
                <a:latin typeface="+mn-lt"/>
                <a:ea typeface="+mn-ea"/>
                <a:cs typeface="+mn-cs"/>
              </a:defRPr>
            </a:lvl8pPr>
            <a:lvl9pPr marL="3657600" indent="0" algn="ctr" defTabSz="914400">
              <a:lnSpc>
                <a:spcPct val="90000"/>
              </a:lnSpc>
              <a:spcBef>
                <a:spcPts val="499"/>
              </a:spcBef>
              <a:buFont typeface="Arial"/>
              <a:buNone/>
              <a:defRPr sz="1600">
                <a:solidFill>
                  <a:schemeClr val="tx1"/>
                </a:solidFill>
                <a:latin typeface="+mn-lt"/>
                <a:ea typeface="+mn-ea"/>
                <a:cs typeface="+mn-cs"/>
              </a:defRPr>
            </a:lvl9pPr>
          </a:lstStyle>
          <a:p>
            <a:pPr algn="l">
              <a:defRPr/>
            </a:pPr>
            <a:r>
              <a:rPr lang="fr-FR" sz="1950" b="1">
                <a:solidFill>
                  <a:srgbClr val="0C2B42"/>
                </a:solidFill>
              </a:rPr>
              <a:t>Les chiffres de la mobilisation en PDL</a:t>
            </a:r>
            <a:br>
              <a:rPr/>
            </a:br>
            <a:endParaRPr/>
          </a:p>
          <a:p>
            <a:pPr algn="l">
              <a:defRPr/>
            </a:pPr>
            <a:r>
              <a:rPr lang="fr-FR" sz="1950" b="1">
                <a:solidFill>
                  <a:srgbClr val="0C2B42"/>
                </a:solidFill>
              </a:rPr>
              <a:t>Actions pour promouvoir le baromètre</a:t>
            </a:r>
            <a:br>
              <a:rPr lang="fr-FR" sz="1950" b="1">
                <a:solidFill>
                  <a:srgbClr val="0C2B42"/>
                </a:solidFill>
              </a:rPr>
            </a:br>
            <a:br>
              <a:rPr lang="fr-FR" sz="1950" b="1">
                <a:solidFill>
                  <a:srgbClr val="0C2B42"/>
                </a:solidFill>
              </a:rPr>
            </a:br>
            <a:r>
              <a:rPr lang="fr-FR" sz="1950" b="1">
                <a:solidFill>
                  <a:srgbClr val="0C2B42"/>
                </a:solidFill>
              </a:rPr>
              <a:t>Mai à vélo </a:t>
            </a:r>
            <a:br>
              <a:rPr lang="fr-FR" sz="1950" b="1">
                <a:solidFill>
                  <a:srgbClr val="0C2B42"/>
                </a:solidFill>
              </a:rPr>
            </a:br>
            <a:br>
              <a:rPr lang="fr-FR" sz="1950" b="1">
                <a:solidFill>
                  <a:srgbClr val="0C2B42"/>
                </a:solidFill>
              </a:rPr>
            </a:br>
            <a:endParaRPr/>
          </a:p>
        </p:txBody>
      </p:sp>
      <p:pic>
        <p:nvPicPr>
          <p:cNvPr id="2050897766" name="Image 7" descr="Une image contenant texte, logo, capture d’écran, cercle&#10;&#10;Description générée automatiquement"/>
          <p:cNvPicPr>
            <a:picLocks noChangeAspect="1"/>
          </p:cNvPicPr>
          <p:nvPr/>
        </p:nvPicPr>
        <p:blipFill>
          <a:blip r:embed="rId3"/>
          <a:srcRect l="41619" t="85505" r="42802" b="2932"/>
          <a:stretch/>
        </p:blipFill>
        <p:spPr bwMode="auto">
          <a:xfrm>
            <a:off x="421018" y="328826"/>
            <a:ext cx="1069206" cy="793535"/>
          </a:xfrm>
          <a:prstGeom prst="rect">
            <a:avLst/>
          </a:prstGeom>
        </p:spPr>
      </p:pic>
      <p:pic>
        <p:nvPicPr>
          <p:cNvPr id="334576134" name="Image 8" descr="Une image contenant texte, Roue de vélo, roue, vélo&#10;&#10;Le contenu généré par l’IA peut être incorrect."/>
          <p:cNvPicPr>
            <a:picLocks noChangeAspect="1"/>
          </p:cNvPicPr>
          <p:nvPr/>
        </p:nvPicPr>
        <p:blipFill>
          <a:blip r:embed="rId4"/>
          <a:stretch/>
        </p:blipFill>
        <p:spPr bwMode="auto">
          <a:xfrm>
            <a:off x="8705941" y="386199"/>
            <a:ext cx="895257" cy="97076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a:ea typeface="Arial"/>
        <a:cs typeface="Arial"/>
      </a:majorFont>
      <a:minorFont>
        <a:latin typeface="Aptos"/>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onlyoffice/8.3.3.18</Application>
  <PresentationFormat>On-screen Show (4:3)</PresentationFormat>
  <Paragraphs>0</Paragraphs>
  <Slides>17</Slides>
  <Notes>17</Notes>
  <HiddenSlides>0</HiddenSlides>
  <MMClips>2</MMClips>
  <ScaleCrop>0</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Fanny Derenne Cariou</dc:creator>
  <cp:lastModifiedBy>Céline Artois</cp:lastModifiedBy>
  <cp:revision>21</cp:revision>
  <dcterms:created xsi:type="dcterms:W3CDTF">2024-10-17T11:33:45Z</dcterms:created>
  <dcterms:modified xsi:type="dcterms:W3CDTF">2025-04-28T11:59:02Z</dcterms:modified>
</cp:coreProperties>
</file>